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12" r:id="rId2"/>
    <p:sldId id="316" r:id="rId3"/>
    <p:sldId id="328" r:id="rId4"/>
    <p:sldId id="315" r:id="rId5"/>
    <p:sldId id="317" r:id="rId6"/>
    <p:sldId id="329" r:id="rId7"/>
    <p:sldId id="331" r:id="rId8"/>
    <p:sldId id="333" r:id="rId9"/>
    <p:sldId id="341" r:id="rId10"/>
    <p:sldId id="342" r:id="rId11"/>
    <p:sldId id="334" r:id="rId12"/>
    <p:sldId id="335" r:id="rId13"/>
    <p:sldId id="337" r:id="rId14"/>
    <p:sldId id="340" r:id="rId15"/>
    <p:sldId id="338" r:id="rId16"/>
    <p:sldId id="339" r:id="rId17"/>
    <p:sldId id="313" r:id="rId1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0" autoAdjust="0"/>
    <p:restoredTop sz="94660"/>
  </p:normalViewPr>
  <p:slideViewPr>
    <p:cSldViewPr snapToGrid="0">
      <p:cViewPr varScale="1">
        <p:scale>
          <a:sx n="82" d="100"/>
          <a:sy n="82" d="100"/>
        </p:scale>
        <p:origin x="120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6A0AEA-EF24-4D06-A3DC-4BA8DFBA5F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FAB7A0-F1F5-43C3-9E17-A29255ED4E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B28A3-CC8C-46E4-B1C5-CABC447EC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06C30C7-3E94-4DBC-962C-28D36C1D6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7723A-ACDB-44FE-A139-84B70C225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1650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C03846-FA75-4A5E-9277-9C37D43F6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029C28-C9D2-4D84-9B76-54FEC8255B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3883FC-1784-4937-AB6A-CBA9319203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C541C2-D782-4EBB-8624-E96806DD3F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7CBE1B-D7E3-429F-9DD3-EAC62172D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3059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BC035E0-8BA5-429F-A45C-0E12DBDB43A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0ECF0A8-7F3C-4A68-8F51-C4704B5C5C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875D3CF-B669-4E00-8821-5F6366D544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EC3B53-402F-4D42-AFA4-975B2B8E11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3FE6C25-7084-4844-BCF7-C04CDE05A3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388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BB5DF-ACE0-4263-91D8-62BC8CDC35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464A-C858-4638-90FC-FE02A6009B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E19A43-FFB5-4090-B330-C874EA781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4081902-B2B7-4891-8C1C-0BF164C8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A612-91D0-4BBB-B15A-8C3D748898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286146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F73A13-136B-44FD-B634-A2EDA02933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4464A-C858-4638-90FC-FE02A6009B8C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946C323-653A-4D7C-BFC2-69EBBBB3F0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37327E-F93E-4114-BF15-926C928632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79A612-91D0-4BBB-B15A-8C3D7488989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1828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53EA11-66A4-4782-815F-682515D19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0B08EA9-9855-4F1F-A5C5-70EA64AFF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32D597-3BCA-42F7-A2DE-73E9936CA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83BF4B-596B-456F-A5F2-8AB06EC46D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60D013-7474-42A5-8023-C7F665D5F0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8704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8530E2F-B8B6-498B-9BF4-A43FB1595C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4CB430-7856-4414-A006-F93137ED1E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E9229D-2A88-4BD3-9D8D-A716F0B617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40AD58-8126-434C-B6B0-5608AB3E7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1EB4604-9C6A-459A-A12E-CE763D4D8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1339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C7C397-27F6-4FE1-9BA9-46DCAF1E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3564D4-C7C8-406F-9A94-D23DCDB12F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5F5A4D9-9F44-400D-AAD7-C89248EF9D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E340CDA-12EC-4F2E-85E9-DC73139D6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274032-69DA-4754-BB18-FCB31A887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99826E6-4F0D-44E2-A3F3-8E5ADA4C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6573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4DCEE81-B2EB-4F7E-AE6C-17AD543E9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D5EC78C-A11B-433B-9E83-F28B4D46C2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B31F61-2F75-4126-B884-EECF2F538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033A46-6BF0-4C32-A942-B75C17A4E7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200DF2A-B63C-41C1-99D2-34489904F5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6B2A0F9-4B8A-4F52-A772-9FE3F9E1C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A4A6D5B-7E06-40A3-A1D6-EA8577579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A56613C-F92D-4FCD-A4F2-28C2DCF5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27072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A48A0E-9965-4482-961A-82E67C6746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EE56455-BCF9-4A19-ADBB-EFE2AF2DAC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C67DDE4-CB6D-46A6-9475-2F2619663F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5A5AD54-DB46-4993-BBEC-649F8C80C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6408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09C528F-137E-4BAF-89A4-C5F220CA83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9B51C67-D999-4657-B832-807410004B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15E30E-F3FD-4A1B-941B-FA5396D81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85954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660312-4B37-4095-BB12-C9405C3B4D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3A45B7-A1C6-45FE-9CE1-4C2B237C44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4A08C56-F82D-4666-87C5-0E0F6B8DE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48A15B-2AB1-4FAA-A03C-12C8A8EF8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50D50FE-416F-4A3E-AB24-CE28668EC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A250C35-AB12-42BC-A362-751B01D13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532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ECC960-A337-4D83-9A3D-5E0EEE797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EBDAA54-3788-4092-83E3-7D8C3CD481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588576C-091B-40E2-9704-4748BF305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A8CD94E-E4D2-4424-8F7E-78C22EAEA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9E9CA4-CC70-412C-BC9D-13F929859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2F14BB1-AA8D-424F-AFF6-F55CDE9C66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3392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85461BA-EB0B-417E-8F11-38E5335C34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BE6A60-FA08-4152-9BD2-0B465FE0E4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003C493-69B3-4A7A-9892-EF0E9E89D0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3011A3-B407-4019-B577-7500C75A362F}" type="datetimeFigureOut">
              <a:rPr lang="ko-KR" altLang="en-US" smtClean="0"/>
              <a:t>2022-11-21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469089-8C00-458C-88F2-B68A56BA40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8D7ED3-930B-48CB-92C6-596BEE224A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71AC76-5BBE-4846-B3A2-E728459BA7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14865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emf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5F1230D-E167-4631-9FF0-6693B43B2EB4}"/>
              </a:ext>
            </a:extLst>
          </p:cNvPr>
          <p:cNvSpPr/>
          <p:nvPr/>
        </p:nvSpPr>
        <p:spPr>
          <a:xfrm>
            <a:off x="-58723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D59A548C-611D-4C0B-82FD-453CD4DAB35B}"/>
              </a:ext>
            </a:extLst>
          </p:cNvPr>
          <p:cNvCxnSpPr/>
          <p:nvPr/>
        </p:nvCxnSpPr>
        <p:spPr>
          <a:xfrm>
            <a:off x="10450285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CE64724F-2D0D-41CA-B60B-F0C1B9566D91}"/>
              </a:ext>
            </a:extLst>
          </p:cNvPr>
          <p:cNvCxnSpPr/>
          <p:nvPr/>
        </p:nvCxnSpPr>
        <p:spPr>
          <a:xfrm>
            <a:off x="1812051" y="0"/>
            <a:ext cx="0" cy="68580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B1D497CC-B3EE-422C-B99C-40773C66728C}"/>
              </a:ext>
            </a:extLst>
          </p:cNvPr>
          <p:cNvGrpSpPr/>
          <p:nvPr/>
        </p:nvGrpSpPr>
        <p:grpSpPr>
          <a:xfrm>
            <a:off x="3686526" y="2327959"/>
            <a:ext cx="4818948" cy="2177889"/>
            <a:chOff x="3686526" y="2327959"/>
            <a:chExt cx="4818948" cy="2177889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3615AF-31CE-4635-84B3-63CE3EEC6C29}"/>
                </a:ext>
              </a:extLst>
            </p:cNvPr>
            <p:cNvSpPr txBox="1"/>
            <p:nvPr/>
          </p:nvSpPr>
          <p:spPr>
            <a:xfrm>
              <a:off x="3686526" y="2765948"/>
              <a:ext cx="4818948" cy="1739900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ko-KR" altLang="en-US" sz="5000" spc="-3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종합 설계</a:t>
              </a:r>
              <a:endParaRPr lang="en-US" altLang="ko-KR" sz="5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BE3C72-D38D-4897-81E5-61292A18A9B1}"/>
                </a:ext>
              </a:extLst>
            </p:cNvPr>
            <p:cNvSpPr txBox="1"/>
            <p:nvPr/>
          </p:nvSpPr>
          <p:spPr>
            <a:xfrm>
              <a:off x="4595089" y="2327959"/>
              <a:ext cx="3001822" cy="322284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lnSpc>
                  <a:spcPct val="110000"/>
                </a:lnSpc>
              </a:pPr>
              <a:r>
                <a:rPr lang="en-US" altLang="ko-KR" b="0" i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effectLst/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2016305078 </a:t>
              </a:r>
              <a:r>
                <a:rPr lang="ko-KR" altLang="en-US" b="0" i="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>
                      <a:alpha val="50000"/>
                    </a:schemeClr>
                  </a:solidFill>
                  <a:effectLst/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최영환</a:t>
              </a:r>
              <a:endParaRPr lang="ko-KR" altLang="en-US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50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19578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모듈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데이터 셋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61D7043-2617-491C-A7A7-91DB7BAFD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AC5EE10-5868-4DD5-B2FD-522B86616119}"/>
              </a:ext>
            </a:extLst>
          </p:cNvPr>
          <p:cNvSpPr txBox="1"/>
          <p:nvPr/>
        </p:nvSpPr>
        <p:spPr>
          <a:xfrm>
            <a:off x="0" y="1813364"/>
            <a:ext cx="42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Set Samples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7D04650B-B7AE-40DD-813C-9BDF6BA060A2}"/>
              </a:ext>
            </a:extLst>
          </p:cNvPr>
          <p:cNvGrpSpPr/>
          <p:nvPr/>
        </p:nvGrpSpPr>
        <p:grpSpPr>
          <a:xfrm>
            <a:off x="900682" y="2315478"/>
            <a:ext cx="10390636" cy="4362651"/>
            <a:chOff x="353736" y="2352160"/>
            <a:chExt cx="10390636" cy="4362651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106C73E-7932-4A5A-BE57-F1E77CAEBED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53737" y="2352160"/>
              <a:ext cx="5008638" cy="211078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E4E920D-66BF-48D9-9A00-E92C08AA0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29469" y="2352160"/>
              <a:ext cx="5013558" cy="2110783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5882A222-F23C-4A62-A879-15710F96A8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3736" y="4582170"/>
              <a:ext cx="5008638" cy="2132641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C1E3114-872A-41EE-AF7C-DA8EFA1CF0D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729468" y="4582170"/>
              <a:ext cx="5014904" cy="2110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728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모듈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딥러닝 모델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2B030E-7F13-4FD2-8E9D-0F61EE3E9478}"/>
              </a:ext>
            </a:extLst>
          </p:cNvPr>
          <p:cNvSpPr txBox="1"/>
          <p:nvPr/>
        </p:nvSpPr>
        <p:spPr>
          <a:xfrm>
            <a:off x="0" y="1799048"/>
            <a:ext cx="12192000" cy="498598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400" b="1" dirty="0"/>
              <a:t>Deep Learning Model Architecture</a:t>
            </a:r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수집한 정면 이미지를 </a:t>
            </a:r>
            <a:r>
              <a:rPr lang="ko-KR" altLang="en-US" dirty="0" err="1"/>
              <a:t>전처리하여</a:t>
            </a:r>
            <a:r>
              <a:rPr lang="ko-KR" altLang="en-US" dirty="0"/>
              <a:t> 데이터 셋으로 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사전 훈련된 </a:t>
            </a:r>
            <a:r>
              <a:rPr lang="en-US" altLang="ko-KR" dirty="0"/>
              <a:t>MobileNetV3Large </a:t>
            </a:r>
            <a:r>
              <a:rPr lang="ko-KR" altLang="en-US" dirty="0"/>
              <a:t>사용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과적합</a:t>
            </a:r>
            <a:r>
              <a:rPr lang="ko-KR" altLang="en-US" dirty="0"/>
              <a:t> 방지와 성능향상을 위해 추가로 </a:t>
            </a:r>
            <a:r>
              <a:rPr lang="en-US" altLang="ko-KR" dirty="0"/>
              <a:t>1</a:t>
            </a:r>
            <a:r>
              <a:rPr lang="ko-KR" altLang="en-US" dirty="0"/>
              <a:t>개의 </a:t>
            </a:r>
            <a:r>
              <a:rPr lang="en-US" altLang="ko-KR" dirty="0"/>
              <a:t>GlobalAveragePooling2D </a:t>
            </a:r>
            <a:r>
              <a:rPr lang="ko-KR" altLang="en-US" dirty="0"/>
              <a:t>레이어와 </a:t>
            </a: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FC </a:t>
            </a:r>
            <a:r>
              <a:rPr lang="ko-KR" altLang="en-US" dirty="0"/>
              <a:t>레이어를 추가함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2</a:t>
            </a:r>
            <a:r>
              <a:rPr lang="ko-KR" altLang="en-US" dirty="0"/>
              <a:t>개의 </a:t>
            </a:r>
            <a:r>
              <a:rPr lang="en-US" altLang="ko-KR" dirty="0"/>
              <a:t>FC </a:t>
            </a:r>
            <a:r>
              <a:rPr lang="ko-KR" altLang="en-US" dirty="0"/>
              <a:t>레이어 사이에는 </a:t>
            </a:r>
            <a:r>
              <a:rPr lang="ko-KR" altLang="en-US" dirty="0" err="1"/>
              <a:t>과적합</a:t>
            </a:r>
            <a:r>
              <a:rPr lang="ko-KR" altLang="en-US" dirty="0"/>
              <a:t> 방지를 위한 </a:t>
            </a:r>
            <a:r>
              <a:rPr lang="en-US" altLang="ko-KR" dirty="0"/>
              <a:t>Dropout </a:t>
            </a:r>
            <a:r>
              <a:rPr lang="ko-KR" altLang="en-US" dirty="0"/>
              <a:t>레이어가 있음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다중 분류이므로</a:t>
            </a:r>
            <a:r>
              <a:rPr lang="en-US" altLang="ko-KR" dirty="0"/>
              <a:t>, </a:t>
            </a:r>
            <a:r>
              <a:rPr lang="ko-KR" altLang="en-US" dirty="0"/>
              <a:t>마지막 </a:t>
            </a:r>
            <a:r>
              <a:rPr lang="en-US" altLang="ko-KR" dirty="0"/>
              <a:t>FC </a:t>
            </a:r>
            <a:r>
              <a:rPr lang="ko-KR" altLang="en-US" dirty="0"/>
              <a:t>레이어는 활성화 함수로 </a:t>
            </a:r>
            <a:r>
              <a:rPr lang="en-US" altLang="ko-KR" dirty="0" err="1"/>
              <a:t>Softmax</a:t>
            </a:r>
            <a:r>
              <a:rPr lang="en-US" altLang="ko-KR" dirty="0"/>
              <a:t> </a:t>
            </a:r>
            <a:r>
              <a:rPr lang="ko-KR" altLang="en-US" dirty="0"/>
              <a:t>함수를 사용하였으며</a:t>
            </a:r>
            <a:br>
              <a:rPr lang="en-US" altLang="ko-KR" dirty="0"/>
            </a:br>
            <a:r>
              <a:rPr lang="ko-KR" altLang="en-US" dirty="0"/>
              <a:t>손실 함수로는 </a:t>
            </a:r>
            <a:r>
              <a:rPr lang="en-US" altLang="ko-KR" dirty="0"/>
              <a:t>Categorical Cross Entropy </a:t>
            </a:r>
            <a:r>
              <a:rPr lang="ko-KR" altLang="en-US" dirty="0"/>
              <a:t>함수를 사용하였음</a:t>
            </a:r>
            <a:endParaRPr lang="en-US" altLang="ko-KR" dirty="0"/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15DB1D8E-F3AF-45C2-B6F8-264ABE0F482A}"/>
              </a:ext>
            </a:extLst>
          </p:cNvPr>
          <p:cNvGrpSpPr/>
          <p:nvPr/>
        </p:nvGrpSpPr>
        <p:grpSpPr>
          <a:xfrm>
            <a:off x="1325477" y="2906860"/>
            <a:ext cx="9622813" cy="1824038"/>
            <a:chOff x="549886" y="2147888"/>
            <a:chExt cx="9622813" cy="1824038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414200D9-4508-4C53-89A7-7F235BC08478}"/>
                </a:ext>
              </a:extLst>
            </p:cNvPr>
            <p:cNvSpPr/>
            <p:nvPr/>
          </p:nvSpPr>
          <p:spPr>
            <a:xfrm>
              <a:off x="549886" y="2147888"/>
              <a:ext cx="3133725" cy="182403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MobileNetV3Large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B5A54A5-20DE-49DD-AC75-0380C94CCB2A}"/>
                </a:ext>
              </a:extLst>
            </p:cNvPr>
            <p:cNvSpPr/>
            <p:nvPr/>
          </p:nvSpPr>
          <p:spPr>
            <a:xfrm>
              <a:off x="4909771" y="2147888"/>
              <a:ext cx="1504950" cy="182403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Global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Average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Pooling2D</a:t>
              </a:r>
            </a:p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(GAP)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136536D-DCBA-46E2-A17A-459A0C3DCE65}"/>
                </a:ext>
              </a:extLst>
            </p:cNvPr>
            <p:cNvSpPr/>
            <p:nvPr/>
          </p:nvSpPr>
          <p:spPr>
            <a:xfrm>
              <a:off x="7640881" y="2147888"/>
              <a:ext cx="652829" cy="182403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FC</a:t>
              </a: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BCBCD29A-9D8F-4723-A8DE-AB3A9436EAB4}"/>
                </a:ext>
              </a:extLst>
            </p:cNvPr>
            <p:cNvSpPr/>
            <p:nvPr/>
          </p:nvSpPr>
          <p:spPr>
            <a:xfrm>
              <a:off x="9519870" y="2147888"/>
              <a:ext cx="652829" cy="1824038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FC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B62A15CC-3D99-4241-AB7C-61F95D875A88}"/>
                </a:ext>
              </a:extLst>
            </p:cNvPr>
            <p:cNvCxnSpPr>
              <a:stCxn id="16" idx="3"/>
              <a:endCxn id="17" idx="1"/>
            </p:cNvCxnSpPr>
            <p:nvPr/>
          </p:nvCxnSpPr>
          <p:spPr>
            <a:xfrm>
              <a:off x="3683611" y="3059907"/>
              <a:ext cx="12261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177E1FD9-EF4C-4B9D-8998-7476EC3F8318}"/>
                </a:ext>
              </a:extLst>
            </p:cNvPr>
            <p:cNvCxnSpPr>
              <a:cxnSpLocks/>
              <a:stCxn id="17" idx="3"/>
              <a:endCxn id="18" idx="1"/>
            </p:cNvCxnSpPr>
            <p:nvPr/>
          </p:nvCxnSpPr>
          <p:spPr>
            <a:xfrm>
              <a:off x="6414721" y="3059907"/>
              <a:ext cx="12261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5CE28FF3-E040-4601-988C-0C6E30C0EF18}"/>
                </a:ext>
              </a:extLst>
            </p:cNvPr>
            <p:cNvCxnSpPr>
              <a:cxnSpLocks/>
              <a:stCxn id="18" idx="3"/>
              <a:endCxn id="19" idx="1"/>
            </p:cNvCxnSpPr>
            <p:nvPr/>
          </p:nvCxnSpPr>
          <p:spPr>
            <a:xfrm>
              <a:off x="8293710" y="3059907"/>
              <a:ext cx="1226160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282589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Deep Learning – Databricks">
            <a:extLst>
              <a:ext uri="{FF2B5EF4-FFF2-40B4-BE49-F238E27FC236}">
                <a16:creationId xmlns:a16="http://schemas.microsoft.com/office/drawing/2014/main" id="{BE4A8CE4-3C41-4B87-B3BD-CDF07CA02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315" y="3624306"/>
            <a:ext cx="1747375" cy="80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8AA0AE4-0537-4438-8D3D-103B80105737}"/>
              </a:ext>
            </a:extLst>
          </p:cNvPr>
          <p:cNvSpPr/>
          <p:nvPr/>
        </p:nvSpPr>
        <p:spPr>
          <a:xfrm>
            <a:off x="4485859" y="2625755"/>
            <a:ext cx="6890831" cy="31794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5.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적용 시스템 구조도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시스템 구성도</a:t>
            </a:r>
          </a:p>
        </p:txBody>
      </p:sp>
      <p:pic>
        <p:nvPicPr>
          <p:cNvPr id="1026" name="Picture 2" descr="안드로이드(운영체제) - 나무위키">
            <a:extLst>
              <a:ext uri="{FF2B5EF4-FFF2-40B4-BE49-F238E27FC236}">
                <a16:creationId xmlns:a16="http://schemas.microsoft.com/office/drawing/2014/main" id="{90F708E9-0828-4388-90BC-20BA53053A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0401" y="3643620"/>
            <a:ext cx="1292224" cy="78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 descr="사용자 아이콘 에 Essential Part 1 Icons">
            <a:extLst>
              <a:ext uri="{FF2B5EF4-FFF2-40B4-BE49-F238E27FC236}">
                <a16:creationId xmlns:a16="http://schemas.microsoft.com/office/drawing/2014/main" id="{D0E6836C-0286-4A5B-96E5-2D9B0A0CB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01" y="3747372"/>
            <a:ext cx="800891" cy="737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B01863A-5BF4-4244-A2FD-13AF7BB18A4E}"/>
              </a:ext>
            </a:extLst>
          </p:cNvPr>
          <p:cNvSpPr txBox="1"/>
          <p:nvPr/>
        </p:nvSpPr>
        <p:spPr>
          <a:xfrm>
            <a:off x="-71181" y="4546409"/>
            <a:ext cx="1534854" cy="290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사용자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DC228AC-FD3E-4C85-B5E9-D2AF4AC31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97" y="4256803"/>
            <a:ext cx="1430099" cy="64538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FC94C15-6949-47C9-A659-0A5B30B2DC89}"/>
              </a:ext>
            </a:extLst>
          </p:cNvPr>
          <p:cNvSpPr txBox="1"/>
          <p:nvPr/>
        </p:nvSpPr>
        <p:spPr>
          <a:xfrm>
            <a:off x="3569175" y="4401296"/>
            <a:ext cx="1534854" cy="29022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앱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1D3F74-4645-40FA-8EDB-F2BC27A0E873}"/>
              </a:ext>
            </a:extLst>
          </p:cNvPr>
          <p:cNvSpPr txBox="1"/>
          <p:nvPr/>
        </p:nvSpPr>
        <p:spPr>
          <a:xfrm>
            <a:off x="9765610" y="4440803"/>
            <a:ext cx="1410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/>
              <a:t>얼굴형 분류</a:t>
            </a:r>
            <a:endParaRPr lang="en-US" altLang="ko-KR" sz="1400" b="1" dirty="0"/>
          </a:p>
          <a:p>
            <a:pPr algn="ctr"/>
            <a:r>
              <a:rPr lang="ko-KR" altLang="en-US" sz="1400" b="1" dirty="0"/>
              <a:t>딥러닝 모델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3D97364-9BA7-445D-B589-B734C92E64BC}"/>
              </a:ext>
            </a:extLst>
          </p:cNvPr>
          <p:cNvCxnSpPr>
            <a:cxnSpLocks/>
          </p:cNvCxnSpPr>
          <p:nvPr/>
        </p:nvCxnSpPr>
        <p:spPr>
          <a:xfrm>
            <a:off x="1258373" y="4029033"/>
            <a:ext cx="2307539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1" name="직선 화살표 연결선 70">
            <a:extLst>
              <a:ext uri="{FF2B5EF4-FFF2-40B4-BE49-F238E27FC236}">
                <a16:creationId xmlns:a16="http://schemas.microsoft.com/office/drawing/2014/main" id="{21D68CB9-F60C-4305-BB62-CEB0D989CB6B}"/>
              </a:ext>
            </a:extLst>
          </p:cNvPr>
          <p:cNvCxnSpPr>
            <a:cxnSpLocks/>
          </p:cNvCxnSpPr>
          <p:nvPr/>
        </p:nvCxnSpPr>
        <p:spPr>
          <a:xfrm flipH="1">
            <a:off x="1258373" y="4244158"/>
            <a:ext cx="230754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50E654B-A6CE-44DF-9992-1FDE4883A01A}"/>
              </a:ext>
            </a:extLst>
          </p:cNvPr>
          <p:cNvCxnSpPr>
            <a:cxnSpLocks/>
          </p:cNvCxnSpPr>
          <p:nvPr/>
        </p:nvCxnSpPr>
        <p:spPr>
          <a:xfrm flipH="1" flipV="1">
            <a:off x="8152472" y="4300541"/>
            <a:ext cx="144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8E526B4-3BF1-4334-AFD2-24BA7DAEE2FB}"/>
              </a:ext>
            </a:extLst>
          </p:cNvPr>
          <p:cNvCxnSpPr>
            <a:cxnSpLocks/>
          </p:cNvCxnSpPr>
          <p:nvPr/>
        </p:nvCxnSpPr>
        <p:spPr>
          <a:xfrm>
            <a:off x="8160435" y="4086241"/>
            <a:ext cx="144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5" name="TextBox 94">
            <a:extLst>
              <a:ext uri="{FF2B5EF4-FFF2-40B4-BE49-F238E27FC236}">
                <a16:creationId xmlns:a16="http://schemas.microsoft.com/office/drawing/2014/main" id="{A0D91C14-1026-4253-9E40-FF73BF6E8EB3}"/>
              </a:ext>
            </a:extLst>
          </p:cNvPr>
          <p:cNvSpPr txBox="1"/>
          <p:nvPr/>
        </p:nvSpPr>
        <p:spPr>
          <a:xfrm>
            <a:off x="1285182" y="3421879"/>
            <a:ext cx="2307539" cy="5659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사용자 정보 전송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및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서비스 요청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8A13CC6E-9EF3-4C74-94EC-D571C4E83B40}"/>
              </a:ext>
            </a:extLst>
          </p:cNvPr>
          <p:cNvSpPr txBox="1"/>
          <p:nvPr/>
        </p:nvSpPr>
        <p:spPr>
          <a:xfrm>
            <a:off x="1285182" y="4298385"/>
            <a:ext cx="2307539" cy="246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서비스 제공</a:t>
            </a: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046FAC1-8CCD-4FD4-905C-DE963C4A03F7}"/>
              </a:ext>
            </a:extLst>
          </p:cNvPr>
          <p:cNvSpPr txBox="1"/>
          <p:nvPr/>
        </p:nvSpPr>
        <p:spPr>
          <a:xfrm>
            <a:off x="6202200" y="2968937"/>
            <a:ext cx="2140094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카메라 사용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 및 </a:t>
            </a:r>
            <a:endParaRPr lang="en-US" altLang="ko-KR" sz="1100" b="1" dirty="0"/>
          </a:p>
          <a:p>
            <a:pPr algn="ctr"/>
            <a:r>
              <a:rPr lang="ko-KR" altLang="en-US" sz="1100" b="1" dirty="0"/>
              <a:t>사용자 영상 정보 수집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08F3E8-6652-44DF-A920-E5F100FF3C56}"/>
              </a:ext>
            </a:extLst>
          </p:cNvPr>
          <p:cNvSpPr txBox="1"/>
          <p:nvPr/>
        </p:nvSpPr>
        <p:spPr>
          <a:xfrm>
            <a:off x="8067815" y="4351943"/>
            <a:ext cx="1625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얼굴형 분류 결과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05A21FB-58B6-46F4-A4E3-09C2FB918DFD}"/>
              </a:ext>
            </a:extLst>
          </p:cNvPr>
          <p:cNvSpPr txBox="1"/>
          <p:nvPr/>
        </p:nvSpPr>
        <p:spPr>
          <a:xfrm>
            <a:off x="8058664" y="3783764"/>
            <a:ext cx="16252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사용자 얼굴 이미지</a:t>
            </a:r>
          </a:p>
        </p:txBody>
      </p:sp>
      <p:pic>
        <p:nvPicPr>
          <p:cNvPr id="6" name="Picture 2" descr="Android CameraX 라이브러리 미리보기 | 찰스의 안드로이드">
            <a:extLst>
              <a:ext uri="{FF2B5EF4-FFF2-40B4-BE49-F238E27FC236}">
                <a16:creationId xmlns:a16="http://schemas.microsoft.com/office/drawing/2014/main" id="{1FC7E779-A5AF-4A2E-8FE9-CAE2A372F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634" y="3658681"/>
            <a:ext cx="1430099" cy="508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1157296F-6470-4E39-889A-8ABBA8C6686E}"/>
              </a:ext>
            </a:extLst>
          </p:cNvPr>
          <p:cNvCxnSpPr>
            <a:cxnSpLocks/>
          </p:cNvCxnSpPr>
          <p:nvPr/>
        </p:nvCxnSpPr>
        <p:spPr>
          <a:xfrm flipH="1" flipV="1">
            <a:off x="5009468" y="4309998"/>
            <a:ext cx="144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9D5A570B-539D-48FE-8244-F0F18FF97417}"/>
              </a:ext>
            </a:extLst>
          </p:cNvPr>
          <p:cNvCxnSpPr>
            <a:cxnSpLocks/>
          </p:cNvCxnSpPr>
          <p:nvPr/>
        </p:nvCxnSpPr>
        <p:spPr>
          <a:xfrm>
            <a:off x="5009468" y="4081339"/>
            <a:ext cx="1440000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87A36AE7-D95C-41DD-9534-CE431EEF3B8D}"/>
              </a:ext>
            </a:extLst>
          </p:cNvPr>
          <p:cNvSpPr txBox="1"/>
          <p:nvPr/>
        </p:nvSpPr>
        <p:spPr>
          <a:xfrm>
            <a:off x="4659421" y="4366860"/>
            <a:ext cx="2140094" cy="246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사용자 얼굴형 전송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48BA1A6-0EBB-45DF-8800-D34AEEEE4BA8}"/>
              </a:ext>
            </a:extLst>
          </p:cNvPr>
          <p:cNvSpPr txBox="1"/>
          <p:nvPr/>
        </p:nvSpPr>
        <p:spPr>
          <a:xfrm>
            <a:off x="4653289" y="3779617"/>
            <a:ext cx="2140094" cy="246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/>
              <a:t>사용자 영상 전송</a:t>
            </a:r>
          </a:p>
        </p:txBody>
      </p:sp>
    </p:spTree>
    <p:extLst>
      <p:ext uri="{BB962C8B-B14F-4D97-AF65-F5344CB8AC3E}">
        <p14:creationId xmlns:p14="http://schemas.microsoft.com/office/powerpoint/2010/main" val="72232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6.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결과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딥러닝 학습 결과 관측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418F4-A9AD-4F82-A3D3-E729ABE189D2}"/>
              </a:ext>
            </a:extLst>
          </p:cNvPr>
          <p:cNvSpPr txBox="1"/>
          <p:nvPr/>
        </p:nvSpPr>
        <p:spPr>
          <a:xfrm>
            <a:off x="183829" y="1866998"/>
            <a:ext cx="11824342" cy="14742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VGGNet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ResNet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en-US" altLang="ko-KR" sz="1800" kern="0" spc="0" dirty="0" err="1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AlexNet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VGG-16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등 다양한 모델을 베이스 모델로 사용하여 전이학습으로 딥러닝 학습을 진행해 보았지만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아래 그래프와 같이 정확도가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50%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latin typeface="휴먼명조"/>
                <a:ea typeface="휴먼명조"/>
              </a:rPr>
              <a:t>를 넘기지 못하였음</a:t>
            </a:r>
            <a:endParaRPr lang="en-US" altLang="ko-KR" sz="1800" kern="0" spc="0" dirty="0">
              <a:solidFill>
                <a:srgbClr val="000000"/>
              </a:solidFill>
              <a:effectLst/>
              <a:latin typeface="휴먼명조"/>
              <a:ea typeface="휴먼명조"/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400" kern="0" spc="0" dirty="0">
              <a:solidFill>
                <a:srgbClr val="000000"/>
              </a:solidFill>
              <a:effectLst/>
              <a:latin typeface="HY헤드라인M" panose="0203060000010101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9C49DF3-A63B-4387-949A-2A2256BB32A3}"/>
              </a:ext>
            </a:extLst>
          </p:cNvPr>
          <p:cNvGrpSpPr/>
          <p:nvPr/>
        </p:nvGrpSpPr>
        <p:grpSpPr>
          <a:xfrm>
            <a:off x="2856886" y="3065165"/>
            <a:ext cx="5745163" cy="3316288"/>
            <a:chOff x="914400" y="3242345"/>
            <a:chExt cx="5745163" cy="3316288"/>
          </a:xfrm>
        </p:grpSpPr>
        <p:pic>
          <p:nvPicPr>
            <p:cNvPr id="7170" name="_x66118744">
              <a:extLst>
                <a:ext uri="{FF2B5EF4-FFF2-40B4-BE49-F238E27FC236}">
                  <a16:creationId xmlns:a16="http://schemas.microsoft.com/office/drawing/2014/main" id="{804F5C61-9D72-45DF-BD8B-E88D9187079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3242345"/>
              <a:ext cx="2816225" cy="33162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69" name="_x66119752">
              <a:extLst>
                <a:ext uri="{FF2B5EF4-FFF2-40B4-BE49-F238E27FC236}">
                  <a16:creationId xmlns:a16="http://schemas.microsoft.com/office/drawing/2014/main" id="{34F1322E-C38D-4F17-8B56-499763C071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0625" y="3242345"/>
              <a:ext cx="2928938" cy="33131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Rectangle 3">
            <a:extLst>
              <a:ext uri="{FF2B5EF4-FFF2-40B4-BE49-F238E27FC236}">
                <a16:creationId xmlns:a16="http://schemas.microsoft.com/office/drawing/2014/main" id="{E61D7043-2617-491C-A7A7-91DB7BAFD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16656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6.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결과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딥러닝 학습 결과 관측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E418F4-A9AD-4F82-A3D3-E729ABE189D2}"/>
              </a:ext>
            </a:extLst>
          </p:cNvPr>
          <p:cNvSpPr txBox="1"/>
          <p:nvPr/>
        </p:nvSpPr>
        <p:spPr>
          <a:xfrm>
            <a:off x="183829" y="1826821"/>
            <a:ext cx="11824342" cy="2689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/>
              </a:rPr>
              <a:t>데이터셋을 추가하여 변화를 주고 새로운 모델인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휴먼명조"/>
              </a:rPr>
              <a:t>MobileNetV3Large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/>
              </a:rPr>
              <a:t>를 사용하여 전이 학습을 진행하자 상당히 좋은 성능을 보였으며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휴먼명조"/>
              </a:rPr>
              <a:t>,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/>
              </a:rPr>
              <a:t>결과적으로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  <a:ea typeface="휴먼명조"/>
              </a:rPr>
              <a:t>83%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  <a:ea typeface="휴먼명조"/>
              </a:rPr>
              <a:t>의 검증 정확도를 달성시키는 좋은 모델을 완성하였음</a:t>
            </a:r>
            <a:endParaRPr lang="en-US" altLang="ko-KR" sz="1800" kern="0" spc="0" dirty="0">
              <a:solidFill>
                <a:srgbClr val="000000"/>
              </a:solidFill>
              <a:effectLst/>
              <a:ea typeface="휴먼명조"/>
            </a:endParaRPr>
          </a:p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kern="0" dirty="0">
              <a:solidFill>
                <a:srgbClr val="000000"/>
              </a:solidFill>
            </a:endParaRPr>
          </a:p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이후 데이터셋을 한번 더 추가하여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90%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에 도달하려 하였으나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, </a:t>
            </a:r>
            <a:r>
              <a:rPr lang="ko-KR" altLang="en-US" kern="0" dirty="0">
                <a:solidFill>
                  <a:srgbClr val="000000"/>
                </a:solidFill>
              </a:rPr>
              <a:t>비슷한 정확도인 </a:t>
            </a:r>
            <a:r>
              <a:rPr lang="en-US" altLang="ko-KR" kern="0" dirty="0">
                <a:solidFill>
                  <a:srgbClr val="000000"/>
                </a:solidFill>
              </a:rPr>
              <a:t>84%</a:t>
            </a:r>
            <a:r>
              <a:rPr lang="ko-KR" altLang="en-US" kern="0" dirty="0">
                <a:solidFill>
                  <a:srgbClr val="000000"/>
                </a:solidFill>
              </a:rPr>
              <a:t> 에 그침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kern="0" dirty="0">
              <a:solidFill>
                <a:srgbClr val="000000"/>
              </a:solidFill>
            </a:endParaRPr>
          </a:p>
          <a:p>
            <a:pPr marL="0" marR="0" indent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좌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① 의 모델 결과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	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우 </a:t>
            </a: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: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② 의 모델 결과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61D7043-2617-491C-A7A7-91DB7BAFD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A24E605-36CF-4E1F-B3FB-7F2001588AEE}"/>
              </a:ext>
            </a:extLst>
          </p:cNvPr>
          <p:cNvGrpSpPr/>
          <p:nvPr/>
        </p:nvGrpSpPr>
        <p:grpSpPr>
          <a:xfrm>
            <a:off x="183829" y="4482518"/>
            <a:ext cx="11824342" cy="2173563"/>
            <a:chOff x="183829" y="4482518"/>
            <a:chExt cx="11824342" cy="2173563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51B13233-168E-48B1-9472-B16BA97C429B}"/>
                </a:ext>
              </a:extLst>
            </p:cNvPr>
            <p:cNvGrpSpPr/>
            <p:nvPr/>
          </p:nvGrpSpPr>
          <p:grpSpPr>
            <a:xfrm>
              <a:off x="183829" y="4482518"/>
              <a:ext cx="5650232" cy="2173562"/>
              <a:chOff x="339294" y="4567398"/>
              <a:chExt cx="5359525" cy="2010561"/>
            </a:xfrm>
          </p:grpSpPr>
          <p:pic>
            <p:nvPicPr>
              <p:cNvPr id="13314" name="_x64403072">
                <a:extLst>
                  <a:ext uri="{FF2B5EF4-FFF2-40B4-BE49-F238E27FC236}">
                    <a16:creationId xmlns:a16="http://schemas.microsoft.com/office/drawing/2014/main" id="{CFC09751-E92C-4FBB-8651-4598397228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2585"/>
              <a:stretch>
                <a:fillRect/>
              </a:stretch>
            </p:blipFill>
            <p:spPr bwMode="auto">
              <a:xfrm>
                <a:off x="339294" y="4567398"/>
                <a:ext cx="2679763" cy="201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3" name="_x64403288">
                <a:extLst>
                  <a:ext uri="{FF2B5EF4-FFF2-40B4-BE49-F238E27FC236}">
                    <a16:creationId xmlns:a16="http://schemas.microsoft.com/office/drawing/2014/main" id="{DE8ECE7C-100E-4B1A-89A1-FB7E5EBAB8D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19057" y="4567398"/>
                <a:ext cx="2679762" cy="2010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95029C92-8BF7-4E86-BA97-C1EAAA43487B}"/>
                </a:ext>
              </a:extLst>
            </p:cNvPr>
            <p:cNvGrpSpPr/>
            <p:nvPr/>
          </p:nvGrpSpPr>
          <p:grpSpPr>
            <a:xfrm>
              <a:off x="6191804" y="4482518"/>
              <a:ext cx="5816367" cy="2173563"/>
              <a:chOff x="6493181" y="4596353"/>
              <a:chExt cx="5314634" cy="2010561"/>
            </a:xfrm>
          </p:grpSpPr>
          <p:pic>
            <p:nvPicPr>
              <p:cNvPr id="13317" name="_x66111184">
                <a:extLst>
                  <a:ext uri="{FF2B5EF4-FFF2-40B4-BE49-F238E27FC236}">
                    <a16:creationId xmlns:a16="http://schemas.microsoft.com/office/drawing/2014/main" id="{B34AE3F3-0FB7-4FB6-B78A-E9130B285D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128052" y="4596353"/>
                <a:ext cx="2679763" cy="2010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316" name="_x66112408">
                <a:extLst>
                  <a:ext uri="{FF2B5EF4-FFF2-40B4-BE49-F238E27FC236}">
                    <a16:creationId xmlns:a16="http://schemas.microsoft.com/office/drawing/2014/main" id="{A5889324-65DD-4A2D-89C9-A98739C2DF7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493181" y="4596353"/>
                <a:ext cx="2679762" cy="20105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51C9E36B-7B3A-4356-BAC6-10EA6BA4DC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05" y="224125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68307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6.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결과 및 분석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시연 영상</a:t>
            </a:r>
          </a:p>
        </p:txBody>
      </p:sp>
      <p:pic>
        <p:nvPicPr>
          <p:cNvPr id="5" name="Screen_Recording_20221121-125911_NeoGul">
            <a:hlinkClick r:id="" action="ppaction://media"/>
            <a:extLst>
              <a:ext uri="{FF2B5EF4-FFF2-40B4-BE49-F238E27FC236}">
                <a16:creationId xmlns:a16="http://schemas.microsoft.com/office/drawing/2014/main" id="{48DF8B87-5216-4E28-ACEA-82E807B28BA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249480" y="1831487"/>
            <a:ext cx="2334357" cy="4797537"/>
          </a:xfrm>
          <a:prstGeom prst="rect">
            <a:avLst/>
          </a:prstGeom>
        </p:spPr>
      </p:pic>
      <p:pic>
        <p:nvPicPr>
          <p:cNvPr id="6" name="Screen_Recording_20221121-130000_NeoGul">
            <a:hlinkClick r:id="" action="ppaction://media"/>
            <a:extLst>
              <a:ext uri="{FF2B5EF4-FFF2-40B4-BE49-F238E27FC236}">
                <a16:creationId xmlns:a16="http://schemas.microsoft.com/office/drawing/2014/main" id="{48C41466-D7AB-44B7-9E10-43891094096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517811" y="1831487"/>
            <a:ext cx="2334357" cy="47975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D3077C-54F0-4908-A19D-26B425E6E596}"/>
              </a:ext>
            </a:extLst>
          </p:cNvPr>
          <p:cNvSpPr txBox="1"/>
          <p:nvPr/>
        </p:nvSpPr>
        <p:spPr>
          <a:xfrm>
            <a:off x="9744237" y="6259692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얼굴형 </a:t>
            </a:r>
            <a:r>
              <a:rPr lang="ko-KR" altLang="en-US" b="1" dirty="0" err="1"/>
              <a:t>재분류</a:t>
            </a:r>
            <a:endParaRPr lang="ko-KR" altLang="en-US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E59748-FD1E-44B4-AF30-7226DB30598E}"/>
              </a:ext>
            </a:extLst>
          </p:cNvPr>
          <p:cNvSpPr txBox="1"/>
          <p:nvPr/>
        </p:nvSpPr>
        <p:spPr>
          <a:xfrm>
            <a:off x="4090189" y="6259692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/>
              <a:t>얼굴형 분류</a:t>
            </a:r>
          </a:p>
        </p:txBody>
      </p:sp>
    </p:spTree>
    <p:extLst>
      <p:ext uri="{BB962C8B-B14F-4D97-AF65-F5344CB8AC3E}">
        <p14:creationId xmlns:p14="http://schemas.microsoft.com/office/powerpoint/2010/main" val="1187312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70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7.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결론 및 향후 연구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결론 및 향후 연구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3FCBF-924F-4314-959C-80325BF7ED2D}"/>
              </a:ext>
            </a:extLst>
          </p:cNvPr>
          <p:cNvSpPr txBox="1"/>
          <p:nvPr/>
        </p:nvSpPr>
        <p:spPr>
          <a:xfrm>
            <a:off x="183829" y="1826821"/>
            <a:ext cx="11824342" cy="4020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800" kern="0" spc="0" dirty="0">
                <a:solidFill>
                  <a:srgbClr val="000000"/>
                </a:solidFill>
                <a:effectLst/>
              </a:rPr>
              <a:t>※ </a:t>
            </a: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결론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딥러닝 모델 목표 성능 달성</a:t>
            </a:r>
            <a:r>
              <a:rPr lang="en-US" altLang="ko-KR" kern="0" dirty="0">
                <a:solidFill>
                  <a:srgbClr val="000000"/>
                </a:solidFill>
              </a:rPr>
              <a:t>(80% </a:t>
            </a:r>
            <a:r>
              <a:rPr lang="ko-KR" altLang="en-US" kern="0" dirty="0">
                <a:solidFill>
                  <a:srgbClr val="000000"/>
                </a:solidFill>
              </a:rPr>
              <a:t>이상</a:t>
            </a:r>
            <a:r>
              <a:rPr lang="en-US" altLang="ko-KR" kern="0" dirty="0">
                <a:solidFill>
                  <a:srgbClr val="000000"/>
                </a:solidFill>
              </a:rPr>
              <a:t>)</a:t>
            </a:r>
            <a:endParaRPr lang="en-US" altLang="ko-KR" sz="1800" kern="0" spc="0" dirty="0">
              <a:solidFill>
                <a:srgbClr val="000000"/>
              </a:solidFill>
              <a:effectLst/>
            </a:endParaRPr>
          </a:p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kern="0" dirty="0">
                <a:solidFill>
                  <a:srgbClr val="000000"/>
                </a:solidFill>
              </a:rPr>
              <a:t>앱 개발 완료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endParaRPr lang="en-US" altLang="ko-KR" kern="0" dirty="0">
              <a:solidFill>
                <a:srgbClr val="000000"/>
              </a:solidFill>
            </a:endParaRPr>
          </a:p>
          <a:p>
            <a:pPr marR="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kern="0" dirty="0">
                <a:solidFill>
                  <a:srgbClr val="000000"/>
                </a:solidFill>
              </a:rPr>
              <a:t>※ </a:t>
            </a:r>
            <a:r>
              <a:rPr lang="ko-KR" altLang="en-US" kern="0" dirty="0">
                <a:solidFill>
                  <a:srgbClr val="000000"/>
                </a:solidFill>
              </a:rPr>
              <a:t>향후 연구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sz="1800" kern="0" spc="0" dirty="0">
                <a:solidFill>
                  <a:srgbClr val="000000"/>
                </a:solidFill>
                <a:effectLst/>
              </a:rPr>
              <a:t>얼굴형 분류</a:t>
            </a:r>
            <a:r>
              <a:rPr lang="en-US" altLang="ko-KR" kern="0" dirty="0">
                <a:solidFill>
                  <a:srgbClr val="000000"/>
                </a:solidFill>
              </a:rPr>
              <a:t>, </a:t>
            </a:r>
            <a:r>
              <a:rPr lang="ko-KR" altLang="en-US" kern="0" dirty="0">
                <a:solidFill>
                  <a:srgbClr val="000000"/>
                </a:solidFill>
              </a:rPr>
              <a:t>얼굴 인식 관련 기능이나 서비스로의 확장 가능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marL="342900" marR="0" indent="-342900" algn="l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ko-KR" altLang="en-US" kern="0" dirty="0">
                <a:solidFill>
                  <a:srgbClr val="000000"/>
                </a:solidFill>
              </a:rPr>
              <a:t>얼굴형 분류 모델의 성능 향상</a:t>
            </a:r>
            <a:endParaRPr lang="en-US" altLang="ko-KR" kern="0" dirty="0">
              <a:solidFill>
                <a:srgbClr val="000000"/>
              </a:solidFill>
            </a:endParaRPr>
          </a:p>
          <a:p>
            <a:pPr marL="800100" lvl="1" indent="-342900" fontAlgn="base" latinLnBrk="0">
              <a:lnSpc>
                <a:spcPct val="160000"/>
              </a:lnSpc>
              <a:buFont typeface="+mj-ea"/>
              <a:buAutoNum type="circleNumDbPlain"/>
            </a:pPr>
            <a:r>
              <a:rPr lang="ko-KR" altLang="en-US" kern="0" dirty="0">
                <a:solidFill>
                  <a:srgbClr val="000000"/>
                </a:solidFill>
              </a:rPr>
              <a:t>같은 사람임에도 다른 결과가 나오기도 함</a:t>
            </a:r>
            <a:r>
              <a:rPr lang="en-US" altLang="ko-KR" kern="0" dirty="0">
                <a:solidFill>
                  <a:srgbClr val="000000"/>
                </a:solidFill>
              </a:rPr>
              <a:t>(</a:t>
            </a:r>
            <a:r>
              <a:rPr lang="ko-KR" altLang="en-US" kern="0" dirty="0">
                <a:solidFill>
                  <a:srgbClr val="000000"/>
                </a:solidFill>
              </a:rPr>
              <a:t>각도</a:t>
            </a:r>
            <a:r>
              <a:rPr lang="en-US" altLang="ko-KR" kern="0" dirty="0">
                <a:solidFill>
                  <a:srgbClr val="000000"/>
                </a:solidFill>
              </a:rPr>
              <a:t>, </a:t>
            </a:r>
            <a:r>
              <a:rPr lang="ko-KR" altLang="en-US" kern="0" dirty="0">
                <a:solidFill>
                  <a:srgbClr val="000000"/>
                </a:solidFill>
              </a:rPr>
              <a:t>조명</a:t>
            </a:r>
            <a:r>
              <a:rPr lang="en-US" altLang="ko-KR" kern="0" dirty="0">
                <a:solidFill>
                  <a:srgbClr val="000000"/>
                </a:solidFill>
              </a:rPr>
              <a:t>, </a:t>
            </a:r>
            <a:r>
              <a:rPr lang="ko-KR" altLang="en-US" kern="0" dirty="0">
                <a:solidFill>
                  <a:srgbClr val="000000"/>
                </a:solidFill>
              </a:rPr>
              <a:t>얼굴 표정 등 외부 요인에 의한 결과 값의 확률 변화</a:t>
            </a:r>
            <a:r>
              <a:rPr lang="en-US" altLang="ko-KR" kern="0" dirty="0">
                <a:solidFill>
                  <a:srgbClr val="000000"/>
                </a:solidFill>
              </a:rPr>
              <a:t>)</a:t>
            </a:r>
          </a:p>
          <a:p>
            <a:pPr marL="800100" lvl="1" indent="-342900" fontAlgn="base" latinLnBrk="0">
              <a:lnSpc>
                <a:spcPct val="160000"/>
              </a:lnSpc>
              <a:buFont typeface="+mj-ea"/>
              <a:buAutoNum type="circleNumDbPlain"/>
            </a:pPr>
            <a:r>
              <a:rPr lang="ko-KR" altLang="en-US" kern="0" dirty="0">
                <a:solidFill>
                  <a:srgbClr val="000000"/>
                </a:solidFill>
              </a:rPr>
              <a:t>전문가의 판단으로 구성되지 않은 데이터 셋</a:t>
            </a:r>
            <a:r>
              <a:rPr lang="en-US" altLang="ko-KR" kern="0" dirty="0">
                <a:solidFill>
                  <a:srgbClr val="000000"/>
                </a:solidFill>
              </a:rPr>
              <a:t>(1</a:t>
            </a:r>
            <a:r>
              <a:rPr lang="ko-KR" altLang="en-US" kern="0" dirty="0">
                <a:solidFill>
                  <a:srgbClr val="000000"/>
                </a:solidFill>
              </a:rPr>
              <a:t>인 개발의 한계</a:t>
            </a:r>
            <a:r>
              <a:rPr lang="en-US" altLang="ko-KR" kern="0" dirty="0">
                <a:solidFill>
                  <a:srgbClr val="000000"/>
                </a:solidFill>
              </a:rPr>
              <a:t>, </a:t>
            </a:r>
            <a:r>
              <a:rPr lang="ko-KR" altLang="en-US" kern="0" dirty="0">
                <a:solidFill>
                  <a:srgbClr val="000000"/>
                </a:solidFill>
              </a:rPr>
              <a:t>완벽한 데이터 셋이라고 보기는 힘듦</a:t>
            </a:r>
            <a:r>
              <a:rPr lang="en-US" altLang="ko-KR" kern="0" dirty="0">
                <a:solidFill>
                  <a:srgbClr val="00000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53741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A5F1230D-E167-4631-9FF0-6693B43B2EB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51598C24-B97B-4C39-8E70-FF16D6EDE3C5}"/>
              </a:ext>
            </a:extLst>
          </p:cNvPr>
          <p:cNvCxnSpPr/>
          <p:nvPr/>
        </p:nvCxnSpPr>
        <p:spPr>
          <a:xfrm flipH="1">
            <a:off x="0" y="6000748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99D0D74F-3BC7-44B8-BCD5-402872C490D0}"/>
              </a:ext>
            </a:extLst>
          </p:cNvPr>
          <p:cNvCxnSpPr/>
          <p:nvPr/>
        </p:nvCxnSpPr>
        <p:spPr>
          <a:xfrm flipH="1">
            <a:off x="0" y="808891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10414E6C-FE57-4B60-9FE8-97135035557F}"/>
              </a:ext>
            </a:extLst>
          </p:cNvPr>
          <p:cNvSpPr txBox="1"/>
          <p:nvPr/>
        </p:nvSpPr>
        <p:spPr>
          <a:xfrm>
            <a:off x="3686526" y="3219531"/>
            <a:ext cx="4818948" cy="856926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altLang="ko-KR" sz="5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Thank You</a:t>
            </a:r>
            <a:endParaRPr lang="ko-KR" altLang="en-US" sz="50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50000"/>
                </a:schemeClr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76355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1A62586-B708-4471-8640-ED72F76F9C56}"/>
              </a:ext>
            </a:extLst>
          </p:cNvPr>
          <p:cNvSpPr/>
          <p:nvPr/>
        </p:nvSpPr>
        <p:spPr>
          <a:xfrm>
            <a:off x="0" y="0"/>
            <a:ext cx="439838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FF69-148F-4807-9880-44F95FE3A9DC}"/>
              </a:ext>
            </a:extLst>
          </p:cNvPr>
          <p:cNvSpPr txBox="1"/>
          <p:nvPr/>
        </p:nvSpPr>
        <p:spPr>
          <a:xfrm>
            <a:off x="792854" y="777493"/>
            <a:ext cx="2401759" cy="210460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23DE-E429-4729-B40E-C98AD1714AC6}"/>
              </a:ext>
            </a:extLst>
          </p:cNvPr>
          <p:cNvSpPr txBox="1"/>
          <p:nvPr/>
        </p:nvSpPr>
        <p:spPr>
          <a:xfrm>
            <a:off x="792854" y="1454118"/>
            <a:ext cx="2540655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3C4EB2F0-389E-44FF-AA24-37B6C9B4DC76}"/>
              </a:ext>
            </a:extLst>
          </p:cNvPr>
          <p:cNvGrpSpPr/>
          <p:nvPr/>
        </p:nvGrpSpPr>
        <p:grpSpPr>
          <a:xfrm>
            <a:off x="4672349" y="777493"/>
            <a:ext cx="4911489" cy="875292"/>
            <a:chOff x="4602901" y="777493"/>
            <a:chExt cx="4911489" cy="875292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F3AF097-9362-4F73-9EAD-0944B4D4BA4F}"/>
                </a:ext>
              </a:extLst>
            </p:cNvPr>
            <p:cNvSpPr txBox="1"/>
            <p:nvPr/>
          </p:nvSpPr>
          <p:spPr>
            <a:xfrm>
              <a:off x="4602901" y="777493"/>
              <a:ext cx="4726293" cy="8381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1. </a:t>
              </a:r>
              <a:r>
                <a:rPr lang="ko-KR" altLang="en-US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작품의 주제 및 이름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BE155AA-8194-49BE-BC6B-06787A92C3A5}"/>
                </a:ext>
              </a:extLst>
            </p:cNvPr>
            <p:cNvSpPr txBox="1"/>
            <p:nvPr/>
          </p:nvSpPr>
          <p:spPr>
            <a:xfrm>
              <a:off x="4602901" y="1255451"/>
              <a:ext cx="4911489" cy="39733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-</a:t>
              </a: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 주제 및 이름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38B9D-01CB-4D32-80E7-D56CEB22CE13}"/>
              </a:ext>
            </a:extLst>
          </p:cNvPr>
          <p:cNvGrpSpPr/>
          <p:nvPr/>
        </p:nvGrpSpPr>
        <p:grpSpPr>
          <a:xfrm>
            <a:off x="4672349" y="2085794"/>
            <a:ext cx="4911489" cy="897442"/>
            <a:chOff x="4602901" y="2463009"/>
            <a:chExt cx="4911489" cy="897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D79912-AF9F-4A6C-8ADA-DA2A138A4E78}"/>
                </a:ext>
              </a:extLst>
            </p:cNvPr>
            <p:cNvSpPr txBox="1"/>
            <p:nvPr/>
          </p:nvSpPr>
          <p:spPr>
            <a:xfrm>
              <a:off x="4602901" y="2463009"/>
              <a:ext cx="4726293" cy="8381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2.</a:t>
              </a:r>
              <a:r>
                <a:rPr lang="ko-KR" altLang="en-US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 개발동기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20947D-ACAF-4042-931F-296B77339F23}"/>
                </a:ext>
              </a:extLst>
            </p:cNvPr>
            <p:cNvSpPr txBox="1"/>
            <p:nvPr/>
          </p:nvSpPr>
          <p:spPr>
            <a:xfrm>
              <a:off x="4602901" y="2963117"/>
              <a:ext cx="4911489" cy="39733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개발동기</a:t>
              </a:r>
              <a:endPara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9ACA6B8-E117-4FB4-926D-0139DCB2ADB9}"/>
              </a:ext>
            </a:extLst>
          </p:cNvPr>
          <p:cNvGrpSpPr/>
          <p:nvPr/>
        </p:nvGrpSpPr>
        <p:grpSpPr>
          <a:xfrm>
            <a:off x="4672348" y="3314199"/>
            <a:ext cx="4911489" cy="863120"/>
            <a:chOff x="4602901" y="4242116"/>
            <a:chExt cx="4911489" cy="86312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01F9362-5707-46BA-A63A-3EFFE07379DF}"/>
                </a:ext>
              </a:extLst>
            </p:cNvPr>
            <p:cNvSpPr txBox="1"/>
            <p:nvPr/>
          </p:nvSpPr>
          <p:spPr>
            <a:xfrm>
              <a:off x="4602901" y="4242116"/>
              <a:ext cx="4726293" cy="8381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3. </a:t>
              </a:r>
              <a:r>
                <a:rPr lang="ko-KR" altLang="en-US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관련 연구 및 기술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AD557C9-0EEB-46CC-BFCD-F4E84813A48B}"/>
                </a:ext>
              </a:extLst>
            </p:cNvPr>
            <p:cNvSpPr txBox="1"/>
            <p:nvPr/>
          </p:nvSpPr>
          <p:spPr>
            <a:xfrm>
              <a:off x="4602901" y="4707902"/>
              <a:ext cx="4911489" cy="39733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관련 연구</a:t>
              </a:r>
              <a:endPara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본 작품과의 비교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96AF779-06A3-4E89-82D4-B3E821D83502}"/>
              </a:ext>
            </a:extLst>
          </p:cNvPr>
          <p:cNvGrpSpPr/>
          <p:nvPr/>
        </p:nvGrpSpPr>
        <p:grpSpPr>
          <a:xfrm>
            <a:off x="4672349" y="1815307"/>
            <a:ext cx="6528122" cy="1333410"/>
            <a:chOff x="4780344" y="2419109"/>
            <a:chExt cx="5683170" cy="195612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F09DE89-05D8-4C00-B13B-1E86BD2B1E15}"/>
                </a:ext>
              </a:extLst>
            </p:cNvPr>
            <p:cNvCxnSpPr/>
            <p:nvPr/>
          </p:nvCxnSpPr>
          <p:spPr>
            <a:xfrm>
              <a:off x="4780344" y="2419109"/>
              <a:ext cx="568317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AD7F6C3-87E0-47D0-9FF0-89E7C39554B7}"/>
                </a:ext>
              </a:extLst>
            </p:cNvPr>
            <p:cNvCxnSpPr/>
            <p:nvPr/>
          </p:nvCxnSpPr>
          <p:spPr>
            <a:xfrm>
              <a:off x="4780344" y="4375230"/>
              <a:ext cx="568317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64C99EA-EAE1-4314-84C6-FDFF718AB6C9}"/>
              </a:ext>
            </a:extLst>
          </p:cNvPr>
          <p:cNvGrpSpPr/>
          <p:nvPr/>
        </p:nvGrpSpPr>
        <p:grpSpPr>
          <a:xfrm>
            <a:off x="4672349" y="4681768"/>
            <a:ext cx="6528122" cy="1643531"/>
            <a:chOff x="4780344" y="2419109"/>
            <a:chExt cx="5683170" cy="1956121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50EAAFC2-2A97-41A4-801C-8A7BF4E2634F}"/>
                </a:ext>
              </a:extLst>
            </p:cNvPr>
            <p:cNvCxnSpPr/>
            <p:nvPr/>
          </p:nvCxnSpPr>
          <p:spPr>
            <a:xfrm>
              <a:off x="4780344" y="2419109"/>
              <a:ext cx="568317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7E48F814-9F23-47DE-85BE-4F4BB23A5479}"/>
                </a:ext>
              </a:extLst>
            </p:cNvPr>
            <p:cNvCxnSpPr/>
            <p:nvPr/>
          </p:nvCxnSpPr>
          <p:spPr>
            <a:xfrm>
              <a:off x="4780344" y="4375230"/>
              <a:ext cx="568317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0978862-F4D2-4B69-880D-D4789ECBC618}"/>
              </a:ext>
            </a:extLst>
          </p:cNvPr>
          <p:cNvGrpSpPr/>
          <p:nvPr/>
        </p:nvGrpSpPr>
        <p:grpSpPr>
          <a:xfrm>
            <a:off x="4672348" y="4861153"/>
            <a:ext cx="6726797" cy="875292"/>
            <a:chOff x="4602901" y="777493"/>
            <a:chExt cx="4911489" cy="875292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1FA2903-C830-4CC4-92A2-3DD7A850328B}"/>
                </a:ext>
              </a:extLst>
            </p:cNvPr>
            <p:cNvSpPr txBox="1"/>
            <p:nvPr/>
          </p:nvSpPr>
          <p:spPr>
            <a:xfrm>
              <a:off x="4602901" y="777493"/>
              <a:ext cx="4726293" cy="8381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4. </a:t>
              </a:r>
              <a:r>
                <a:rPr lang="ko-KR" altLang="en-US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개발 모듈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63B2C90-BB3A-4225-B5C6-00A69CEF2FB4}"/>
                </a:ext>
              </a:extLst>
            </p:cNvPr>
            <p:cNvSpPr txBox="1"/>
            <p:nvPr/>
          </p:nvSpPr>
          <p:spPr>
            <a:xfrm>
              <a:off x="4602901" y="1255451"/>
              <a:ext cx="4911489" cy="39733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개발 환경</a:t>
              </a:r>
              <a:endPara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얼굴형 분류 모델</a:t>
              </a:r>
              <a:endPara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2823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1A62586-B708-4471-8640-ED72F76F9C56}"/>
              </a:ext>
            </a:extLst>
          </p:cNvPr>
          <p:cNvSpPr/>
          <p:nvPr/>
        </p:nvSpPr>
        <p:spPr>
          <a:xfrm>
            <a:off x="0" y="0"/>
            <a:ext cx="439838" cy="6858000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88CFF69-148F-4807-9880-44F95FE3A9DC}"/>
              </a:ext>
            </a:extLst>
          </p:cNvPr>
          <p:cNvSpPr txBox="1"/>
          <p:nvPr/>
        </p:nvSpPr>
        <p:spPr>
          <a:xfrm>
            <a:off x="792854" y="777493"/>
            <a:ext cx="2401759" cy="210460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목차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2523DE-E429-4729-B40E-C98AD1714AC6}"/>
              </a:ext>
            </a:extLst>
          </p:cNvPr>
          <p:cNvSpPr txBox="1"/>
          <p:nvPr/>
        </p:nvSpPr>
        <p:spPr>
          <a:xfrm>
            <a:off x="792854" y="1454118"/>
            <a:ext cx="2540655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838B9D-01CB-4D32-80E7-D56CEB22CE13}"/>
              </a:ext>
            </a:extLst>
          </p:cNvPr>
          <p:cNvGrpSpPr/>
          <p:nvPr/>
        </p:nvGrpSpPr>
        <p:grpSpPr>
          <a:xfrm>
            <a:off x="4780344" y="932352"/>
            <a:ext cx="4911489" cy="897442"/>
            <a:chOff x="4602901" y="2463009"/>
            <a:chExt cx="4911489" cy="897442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D79912-AF9F-4A6C-8ADA-DA2A138A4E78}"/>
                </a:ext>
              </a:extLst>
            </p:cNvPr>
            <p:cNvSpPr txBox="1"/>
            <p:nvPr/>
          </p:nvSpPr>
          <p:spPr>
            <a:xfrm>
              <a:off x="4602901" y="2463009"/>
              <a:ext cx="4726293" cy="8381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5. </a:t>
              </a:r>
              <a:r>
                <a:rPr lang="ko-KR" altLang="en-US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적용 시스템 구조도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820947D-ACAF-4042-931F-296B77339F23}"/>
                </a:ext>
              </a:extLst>
            </p:cNvPr>
            <p:cNvSpPr txBox="1"/>
            <p:nvPr/>
          </p:nvSpPr>
          <p:spPr>
            <a:xfrm>
              <a:off x="4602901" y="2963117"/>
              <a:ext cx="4911489" cy="39733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시스템 구성도</a:t>
              </a:r>
              <a:endPara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얼굴형 분류 알고리즘 흐름도</a:t>
              </a:r>
              <a:endPara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96AF779-06A3-4E89-82D4-B3E821D83502}"/>
              </a:ext>
            </a:extLst>
          </p:cNvPr>
          <p:cNvGrpSpPr/>
          <p:nvPr/>
        </p:nvGrpSpPr>
        <p:grpSpPr>
          <a:xfrm>
            <a:off x="4780344" y="2419109"/>
            <a:ext cx="6528122" cy="1590183"/>
            <a:chOff x="4780344" y="2419109"/>
            <a:chExt cx="5683170" cy="1956121"/>
          </a:xfrm>
        </p:grpSpPr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0F09DE89-05D8-4C00-B13B-1E86BD2B1E15}"/>
                </a:ext>
              </a:extLst>
            </p:cNvPr>
            <p:cNvCxnSpPr/>
            <p:nvPr/>
          </p:nvCxnSpPr>
          <p:spPr>
            <a:xfrm>
              <a:off x="4780344" y="2419109"/>
              <a:ext cx="568317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8AD7F6C3-87E0-47D0-9FF0-89E7C39554B7}"/>
                </a:ext>
              </a:extLst>
            </p:cNvPr>
            <p:cNvCxnSpPr/>
            <p:nvPr/>
          </p:nvCxnSpPr>
          <p:spPr>
            <a:xfrm>
              <a:off x="4780344" y="4375230"/>
              <a:ext cx="568317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38AB990F-6643-406C-B3F4-90919A74A2C9}"/>
              </a:ext>
            </a:extLst>
          </p:cNvPr>
          <p:cNvGrpSpPr/>
          <p:nvPr/>
        </p:nvGrpSpPr>
        <p:grpSpPr>
          <a:xfrm>
            <a:off x="4780343" y="2559704"/>
            <a:ext cx="4911489" cy="897442"/>
            <a:chOff x="4602901" y="2463009"/>
            <a:chExt cx="4911489" cy="897442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DAA291F-062F-49D9-AF2D-448A31FE9E2E}"/>
                </a:ext>
              </a:extLst>
            </p:cNvPr>
            <p:cNvSpPr txBox="1"/>
            <p:nvPr/>
          </p:nvSpPr>
          <p:spPr>
            <a:xfrm>
              <a:off x="4602901" y="2463009"/>
              <a:ext cx="4726293" cy="8381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6. </a:t>
              </a:r>
              <a:r>
                <a:rPr lang="ko-KR" altLang="en-US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개발 결과 및 분석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F963273-370A-4ACF-8121-C9025E03CBDD}"/>
                </a:ext>
              </a:extLst>
            </p:cNvPr>
            <p:cNvSpPr txBox="1"/>
            <p:nvPr/>
          </p:nvSpPr>
          <p:spPr>
            <a:xfrm>
              <a:off x="4602901" y="2963117"/>
              <a:ext cx="4911489" cy="39733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얼굴형 분류 모델 학습 결과</a:t>
              </a:r>
            </a:p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예상 결과 화면</a:t>
              </a:r>
              <a:endPara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B8D40DAF-02A7-458E-BB85-30EF71BCC52D}"/>
              </a:ext>
            </a:extLst>
          </p:cNvPr>
          <p:cNvGrpSpPr/>
          <p:nvPr/>
        </p:nvGrpSpPr>
        <p:grpSpPr>
          <a:xfrm>
            <a:off x="4780344" y="4009293"/>
            <a:ext cx="6528122" cy="1312984"/>
            <a:chOff x="4780344" y="2419109"/>
            <a:chExt cx="5683170" cy="1956121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B2FEE605-DCCA-4FE5-92EB-9987757506C6}"/>
                </a:ext>
              </a:extLst>
            </p:cNvPr>
            <p:cNvCxnSpPr/>
            <p:nvPr/>
          </p:nvCxnSpPr>
          <p:spPr>
            <a:xfrm>
              <a:off x="4780344" y="2419109"/>
              <a:ext cx="568317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연결선 21">
              <a:extLst>
                <a:ext uri="{FF2B5EF4-FFF2-40B4-BE49-F238E27FC236}">
                  <a16:creationId xmlns:a16="http://schemas.microsoft.com/office/drawing/2014/main" id="{BDA63BF0-FC8F-4F0F-86B2-16CACB4D4CD0}"/>
                </a:ext>
              </a:extLst>
            </p:cNvPr>
            <p:cNvCxnSpPr/>
            <p:nvPr/>
          </p:nvCxnSpPr>
          <p:spPr>
            <a:xfrm>
              <a:off x="4780344" y="4375230"/>
              <a:ext cx="5683170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304611F2-4837-4FB2-8334-C7B419ADFB99}"/>
              </a:ext>
            </a:extLst>
          </p:cNvPr>
          <p:cNvGrpSpPr/>
          <p:nvPr/>
        </p:nvGrpSpPr>
        <p:grpSpPr>
          <a:xfrm>
            <a:off x="4780343" y="4097848"/>
            <a:ext cx="4911489" cy="897442"/>
            <a:chOff x="4602901" y="2463009"/>
            <a:chExt cx="4911489" cy="897442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BAEB934-41BE-456A-8A0F-304231917D62}"/>
                </a:ext>
              </a:extLst>
            </p:cNvPr>
            <p:cNvSpPr txBox="1"/>
            <p:nvPr/>
          </p:nvSpPr>
          <p:spPr>
            <a:xfrm>
              <a:off x="4602901" y="2463009"/>
              <a:ext cx="4726293" cy="83817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>
                <a:lnSpc>
                  <a:spcPct val="110000"/>
                </a:lnSpc>
              </a:pPr>
              <a:r>
                <a:rPr lang="en-US" altLang="ko-KR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7. </a:t>
              </a:r>
              <a:r>
                <a:rPr lang="ko-KR" altLang="en-US" sz="2500" spc="-2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Bold" panose="020B0800000000000000" pitchFamily="50" charset="-127"/>
                  <a:ea typeface="SpoqaHanSans-Bold" panose="020B0800000000000000" pitchFamily="50" charset="-127"/>
                </a:rPr>
                <a:t>결론 및 향후 연구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04BF31D-8B0C-4763-AC3A-324DAE46E991}"/>
                </a:ext>
              </a:extLst>
            </p:cNvPr>
            <p:cNvSpPr txBox="1"/>
            <p:nvPr/>
          </p:nvSpPr>
          <p:spPr>
            <a:xfrm>
              <a:off x="4602901" y="2963117"/>
              <a:ext cx="4911489" cy="397334"/>
            </a:xfrm>
            <a:prstGeom prst="rect">
              <a:avLst/>
            </a:prstGeom>
            <a:noFill/>
          </p:spPr>
          <p:txBody>
            <a:bodyPr wrap="none" rtlCol="0" anchor="t">
              <a:noAutofit/>
            </a:bodyPr>
            <a:lstStyle/>
            <a:p>
              <a:pPr marL="285750" indent="-285750">
                <a:lnSpc>
                  <a:spcPct val="110000"/>
                </a:lnSpc>
                <a:buFontTx/>
                <a:buChar char="-"/>
              </a:pPr>
              <a:r>
                <a:rPr lang="ko-KR" altLang="en-US" spc="-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SpoqaHanSans-Light" panose="020B0300000000000000" pitchFamily="50" charset="-127"/>
                  <a:ea typeface="SpoqaHanSans-Light" panose="020B0300000000000000" pitchFamily="50" charset="-127"/>
                </a:rPr>
                <a:t>결론 및 향후 연구</a:t>
              </a:r>
              <a:endParaRPr lang="en-US" altLang="ko-KR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37074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1.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작품의 주제 및 이름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endParaRPr lang="ko-KR" altLang="en-US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SpoqaHanSans-Light" panose="020B0300000000000000" pitchFamily="50" charset="-127"/>
              <a:ea typeface="SpoqaHanSans-Light" panose="020B0300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4EBFBFD-2FF4-4DB6-A477-44E666F337B8}"/>
              </a:ext>
            </a:extLst>
          </p:cNvPr>
          <p:cNvSpPr txBox="1"/>
          <p:nvPr/>
        </p:nvSpPr>
        <p:spPr>
          <a:xfrm>
            <a:off x="501674" y="2081194"/>
            <a:ext cx="11164948" cy="2123620"/>
          </a:xfrm>
          <a:prstGeom prst="rect">
            <a:avLst/>
          </a:prstGeom>
          <a:solidFill>
            <a:srgbClr val="3C3C3C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주제 및 </a:t>
            </a:r>
            <a:r>
              <a:rPr lang="ko-KR" altLang="en-US" sz="2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작품명</a:t>
            </a:r>
            <a:endParaRPr lang="en-US" altLang="ko-KR" sz="2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MobileNet</a:t>
            </a:r>
            <a:r>
              <a:rPr lang="en-US" altLang="ko-KR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을 이용한 얼굴형 분류 안드로이드 앱</a:t>
            </a:r>
            <a:r>
              <a:rPr lang="en-US" altLang="ko-KR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 </a:t>
            </a:r>
            <a:r>
              <a:rPr lang="ko-KR" altLang="en-US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6C3A1FA-525D-48F1-80FF-CE1F2E6E192A}"/>
              </a:ext>
            </a:extLst>
          </p:cNvPr>
          <p:cNvSpPr txBox="1"/>
          <p:nvPr/>
        </p:nvSpPr>
        <p:spPr>
          <a:xfrm>
            <a:off x="513525" y="4513093"/>
            <a:ext cx="11153097" cy="2123620"/>
          </a:xfrm>
          <a:prstGeom prst="rect">
            <a:avLst/>
          </a:prstGeom>
          <a:solidFill>
            <a:srgbClr val="262626"/>
          </a:solidFill>
        </p:spPr>
        <p:txBody>
          <a:bodyPr wrap="none" rtlCol="0" anchor="ctr">
            <a:no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앱 이름</a:t>
            </a:r>
            <a:endParaRPr lang="en-US" altLang="ko-KR" sz="2500" spc="-3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FFF"/>
              </a:solidFill>
              <a:latin typeface="SpoqaHanSans-Bold" panose="020B0800000000000000" pitchFamily="50" charset="-127"/>
              <a:ea typeface="SpoqaHanSans-Bold" panose="020B0800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500" spc="-3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너굴</a:t>
            </a:r>
            <a:r>
              <a:rPr lang="en-US" altLang="ko-KR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(‘</a:t>
            </a:r>
            <a:r>
              <a:rPr lang="ko-KR" altLang="en-US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너</a:t>
            </a:r>
            <a:r>
              <a:rPr lang="en-US" altLang="ko-KR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’</a:t>
            </a:r>
            <a:r>
              <a:rPr lang="ko-KR" altLang="en-US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의 얼</a:t>
            </a:r>
            <a:r>
              <a:rPr lang="en-US" altLang="ko-KR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’</a:t>
            </a:r>
            <a:r>
              <a:rPr lang="ko-KR" altLang="en-US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굴</a:t>
            </a:r>
            <a:r>
              <a:rPr lang="en-US" altLang="ko-KR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’</a:t>
            </a:r>
            <a:r>
              <a:rPr lang="ko-KR" altLang="en-US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형</a:t>
            </a:r>
            <a:r>
              <a:rPr lang="en-US" altLang="ko-KR" sz="25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FFF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88063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2.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개발동기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개발동기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A5C1F-5D5A-4EA6-86BA-906823A1A097}"/>
              </a:ext>
            </a:extLst>
          </p:cNvPr>
          <p:cNvSpPr txBox="1"/>
          <p:nvPr/>
        </p:nvSpPr>
        <p:spPr>
          <a:xfrm>
            <a:off x="71093" y="2040018"/>
            <a:ext cx="1169027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개발동기</a:t>
            </a:r>
            <a:endParaRPr lang="en-US" altLang="ko-KR" dirty="0"/>
          </a:p>
          <a:p>
            <a:r>
              <a:rPr lang="ko-KR" altLang="en-US" dirty="0"/>
              <a:t>본인의 얼굴형이 무엇일지 문득 궁금해져 찾아봤으나</a:t>
            </a:r>
            <a:r>
              <a:rPr lang="en-US" altLang="ko-KR" dirty="0"/>
              <a:t>, </a:t>
            </a:r>
            <a:r>
              <a:rPr lang="ko-KR" altLang="en-US" dirty="0"/>
              <a:t>설명 글을 봐도 생각보다 복잡함</a:t>
            </a:r>
            <a:endParaRPr lang="en-US" altLang="ko-KR" dirty="0"/>
          </a:p>
          <a:p>
            <a:r>
              <a:rPr lang="ko-KR" altLang="en-US" dirty="0"/>
              <a:t>정확하게 파악하기 어렵다는 느낌이 들어 </a:t>
            </a:r>
            <a:r>
              <a:rPr lang="en-US" altLang="ko-KR" b="1" dirty="0"/>
              <a:t>‘</a:t>
            </a:r>
            <a:r>
              <a:rPr lang="ko-KR" altLang="en-US" b="1" dirty="0"/>
              <a:t>학습된 딥러닝 모델이 알려주면 편하겠다</a:t>
            </a:r>
            <a:r>
              <a:rPr lang="en-US" altLang="ko-KR" b="1" dirty="0"/>
              <a:t>’ </a:t>
            </a:r>
            <a:r>
              <a:rPr lang="ko-KR" altLang="en-US" dirty="0"/>
              <a:t>라는 생각으로 기획 시작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b="1" dirty="0"/>
              <a:t>필요성</a:t>
            </a:r>
            <a:endParaRPr lang="en-US" altLang="ko-KR" b="1" dirty="0"/>
          </a:p>
          <a:p>
            <a:r>
              <a:rPr lang="ko-KR" altLang="en-US" dirty="0"/>
              <a:t>얼굴형에 맞는 머리</a:t>
            </a:r>
            <a:r>
              <a:rPr lang="en-US" altLang="ko-KR" dirty="0"/>
              <a:t>, </a:t>
            </a:r>
            <a:r>
              <a:rPr lang="ko-KR" altLang="en-US" dirty="0"/>
              <a:t>패션 등 외모를 가꾸는 것에 대한 관심은 꾸준히 많아 왔음</a:t>
            </a:r>
            <a:endParaRPr lang="en-US" altLang="ko-KR" dirty="0"/>
          </a:p>
          <a:p>
            <a:r>
              <a:rPr lang="ko-KR" altLang="en-US" dirty="0"/>
              <a:t>얼굴인식 기능 및 얼굴형 결과를 사용하여 다양한 서비스로의 파생이 가능함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842771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관련 연구 및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관련 연구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A5C1F-5D5A-4EA6-86BA-906823A1A097}"/>
              </a:ext>
            </a:extLst>
          </p:cNvPr>
          <p:cNvSpPr txBox="1"/>
          <p:nvPr/>
        </p:nvSpPr>
        <p:spPr>
          <a:xfrm>
            <a:off x="71093" y="2040018"/>
            <a:ext cx="113167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관련 연구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얼굴 모양 분류에 대한 </a:t>
            </a:r>
            <a:r>
              <a:rPr lang="en-US" altLang="ko-KR" dirty="0"/>
              <a:t>Image Augmentation </a:t>
            </a:r>
            <a:r>
              <a:rPr lang="ko-KR" altLang="en-US" dirty="0"/>
              <a:t>적용</a:t>
            </a:r>
            <a:r>
              <a:rPr lang="en-US" altLang="ko-KR" dirty="0"/>
              <a:t>(</a:t>
            </a:r>
            <a:r>
              <a:rPr lang="ko-KR" altLang="en-US" dirty="0"/>
              <a:t>박정원</a:t>
            </a:r>
            <a:r>
              <a:rPr lang="en-US" altLang="ko-KR" dirty="0"/>
              <a:t>, </a:t>
            </a:r>
            <a:r>
              <a:rPr lang="ko-KR" altLang="en-US" dirty="0" err="1"/>
              <a:t>모현수</a:t>
            </a:r>
            <a:r>
              <a:rPr lang="en-US" altLang="ko-KR" dirty="0"/>
              <a:t>, </a:t>
            </a:r>
            <a:r>
              <a:rPr lang="ko-KR" altLang="en-US" dirty="0"/>
              <a:t>금오공과대학교 컴퓨터공학과</a:t>
            </a:r>
            <a:r>
              <a:rPr lang="en-US" altLang="ko-KR" dirty="0"/>
              <a:t>)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한국컴퓨터정보학회 하계학술대회 논문집 제 </a:t>
            </a:r>
            <a:r>
              <a:rPr lang="en-US" altLang="ko-KR" dirty="0"/>
              <a:t>29</a:t>
            </a:r>
            <a:r>
              <a:rPr lang="ko-KR" altLang="en-US" dirty="0"/>
              <a:t>권 제</a:t>
            </a:r>
            <a:r>
              <a:rPr lang="en-US" altLang="ko-KR" dirty="0"/>
              <a:t>2</a:t>
            </a:r>
            <a:r>
              <a:rPr lang="ko-KR" altLang="en-US" dirty="0"/>
              <a:t>호</a:t>
            </a:r>
            <a:r>
              <a:rPr lang="en-US" altLang="ko-KR" dirty="0"/>
              <a:t> (2021. 07)</a:t>
            </a:r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Dataset : Kaggle face shape Dataset(5</a:t>
            </a:r>
            <a:r>
              <a:rPr lang="ko-KR" altLang="en-US" dirty="0"/>
              <a:t>가지 </a:t>
            </a:r>
            <a:r>
              <a:rPr lang="ko-KR" altLang="en-US" dirty="0" err="1"/>
              <a:t>모양별</a:t>
            </a:r>
            <a:r>
              <a:rPr lang="ko-KR" altLang="en-US" dirty="0"/>
              <a:t> </a:t>
            </a:r>
            <a:r>
              <a:rPr lang="en-US" altLang="ko-KR" dirty="0"/>
              <a:t>800</a:t>
            </a:r>
            <a:r>
              <a:rPr lang="ko-KR" altLang="en-US" dirty="0"/>
              <a:t>개씩 총 </a:t>
            </a:r>
            <a:r>
              <a:rPr lang="en-US" altLang="ko-KR" dirty="0"/>
              <a:t>4000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 : </a:t>
            </a:r>
            <a:r>
              <a:rPr lang="en-US" altLang="ko-KR" dirty="0" err="1"/>
              <a:t>EfficientNet</a:t>
            </a:r>
            <a:r>
              <a:rPr lang="en-US" altLang="ko-KR" dirty="0"/>
              <a:t> B0, B4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AE47DA0-7B79-493E-9ADB-F0391732D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4447" y="4380924"/>
            <a:ext cx="4267796" cy="20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3556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3.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관련 연구 및 기술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본 작품과의 비교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A5C1F-5D5A-4EA6-86BA-906823A1A097}"/>
              </a:ext>
            </a:extLst>
          </p:cNvPr>
          <p:cNvSpPr txBox="1"/>
          <p:nvPr/>
        </p:nvSpPr>
        <p:spPr>
          <a:xfrm>
            <a:off x="71093" y="2040018"/>
            <a:ext cx="113167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본</a:t>
            </a:r>
            <a:r>
              <a:rPr lang="en-US" altLang="ko-KR" b="1" dirty="0"/>
              <a:t> </a:t>
            </a:r>
            <a:r>
              <a:rPr lang="ko-KR" altLang="en-US" b="1" dirty="0"/>
              <a:t>작품과의 비교</a:t>
            </a:r>
            <a:endParaRPr lang="en-US" altLang="ko-K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데이터 추가 수집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사전 훈련된 모델을 사용하고</a:t>
            </a:r>
            <a:r>
              <a:rPr lang="en-US" altLang="ko-KR" dirty="0"/>
              <a:t>, </a:t>
            </a:r>
            <a:r>
              <a:rPr lang="ko-KR" altLang="en-US" dirty="0"/>
              <a:t>모바일 환경에 적합하도록 모델 파라미터의 수를 최소화 함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기준이 애매한 얼굴형을 제외하여 </a:t>
            </a:r>
            <a:r>
              <a:rPr lang="en-US" altLang="ko-KR" dirty="0"/>
              <a:t>5</a:t>
            </a:r>
            <a:r>
              <a:rPr lang="ko-KR" altLang="en-US" dirty="0"/>
              <a:t>가지의 모양이 아닌 </a:t>
            </a:r>
            <a:r>
              <a:rPr lang="en-US" altLang="ko-KR" dirty="0"/>
              <a:t>4</a:t>
            </a:r>
            <a:r>
              <a:rPr lang="ko-KR" altLang="en-US" dirty="0"/>
              <a:t>가지의 모양만을 학습 시킴</a:t>
            </a:r>
            <a:endParaRPr lang="en-US" altLang="ko-KR" dirty="0"/>
          </a:p>
          <a:p>
            <a:pPr marL="742950" lvl="1" indent="-285750">
              <a:buFontTx/>
              <a:buChar char="-"/>
            </a:pPr>
            <a:r>
              <a:rPr lang="ko-KR" altLang="en-US" dirty="0"/>
              <a:t>기존 </a:t>
            </a:r>
            <a:r>
              <a:rPr lang="en-US" altLang="ko-KR" dirty="0"/>
              <a:t>: </a:t>
            </a:r>
            <a:r>
              <a:rPr lang="ko-KR" altLang="en-US" dirty="0"/>
              <a:t>긴 얼굴형</a:t>
            </a:r>
            <a:r>
              <a:rPr lang="en-US" altLang="ko-KR" dirty="0"/>
              <a:t>, </a:t>
            </a:r>
            <a:r>
              <a:rPr lang="ko-KR" altLang="en-US" dirty="0"/>
              <a:t>심장형</a:t>
            </a:r>
            <a:r>
              <a:rPr lang="en-US" altLang="ko-KR" dirty="0"/>
              <a:t>, </a:t>
            </a:r>
            <a:r>
              <a:rPr lang="ko-KR" altLang="en-US" dirty="0"/>
              <a:t>계란형</a:t>
            </a:r>
            <a:r>
              <a:rPr lang="en-US" altLang="ko-KR" dirty="0"/>
              <a:t>, </a:t>
            </a:r>
            <a:r>
              <a:rPr lang="ko-KR" altLang="en-US" dirty="0" err="1"/>
              <a:t>둥근형</a:t>
            </a:r>
            <a:r>
              <a:rPr lang="en-US" altLang="ko-KR" dirty="0"/>
              <a:t>, </a:t>
            </a:r>
            <a:r>
              <a:rPr lang="ko-KR" altLang="en-US" dirty="0"/>
              <a:t>사각형</a:t>
            </a:r>
            <a:r>
              <a:rPr lang="en-US" altLang="ko-KR" dirty="0"/>
              <a:t> </a:t>
            </a:r>
          </a:p>
          <a:p>
            <a:pPr marL="742950" lvl="1" indent="-285750">
              <a:buFontTx/>
              <a:buChar char="-"/>
            </a:pPr>
            <a:r>
              <a:rPr lang="ko-KR" altLang="en-US" dirty="0"/>
              <a:t>수정 </a:t>
            </a:r>
            <a:r>
              <a:rPr lang="en-US" altLang="ko-KR" dirty="0"/>
              <a:t>: </a:t>
            </a:r>
            <a:r>
              <a:rPr lang="ko-KR" altLang="en-US" dirty="0"/>
              <a:t>긴 얼굴형 제외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Dataset : Kaggle face shape Dataset + </a:t>
            </a:r>
            <a:r>
              <a:rPr lang="ko-KR" altLang="en-US" dirty="0"/>
              <a:t>자체 수집 데이터</a:t>
            </a:r>
            <a:r>
              <a:rPr lang="en-US" altLang="ko-KR" dirty="0"/>
              <a:t>(</a:t>
            </a:r>
            <a:r>
              <a:rPr lang="ko-KR" altLang="en-US" dirty="0"/>
              <a:t>총 </a:t>
            </a:r>
            <a:r>
              <a:rPr lang="en-US" altLang="ko-KR" dirty="0"/>
              <a:t>12,000</a:t>
            </a:r>
            <a:r>
              <a:rPr lang="ko-KR" altLang="en-US" dirty="0"/>
              <a:t>개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Model : MobileNetV3Large </a:t>
            </a:r>
            <a:r>
              <a:rPr lang="ko-KR" altLang="en-US" dirty="0"/>
              <a:t>기반 자체 학습 모델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Test Dataset </a:t>
            </a:r>
            <a:r>
              <a:rPr lang="ko-KR" altLang="en-US" dirty="0"/>
              <a:t>에 대하여 앞선 연구보다 높은 </a:t>
            </a:r>
            <a:r>
              <a:rPr lang="en-US" altLang="ko-KR" dirty="0"/>
              <a:t>84.24% </a:t>
            </a:r>
            <a:r>
              <a:rPr lang="ko-KR" altLang="en-US" dirty="0"/>
              <a:t>의 정확도 달성</a:t>
            </a:r>
            <a:endParaRPr lang="en-US" altLang="ko-KR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65D2283-15FF-4B94-ADD3-87AD8EF3D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9862" y="3866502"/>
            <a:ext cx="3639058" cy="25149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280A45D-12E9-427F-B63E-B58639A53D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93" y="5328088"/>
            <a:ext cx="7931224" cy="105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41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모듈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개발 환경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4522CF-723C-4D1F-B11E-05514034BAE6}"/>
              </a:ext>
            </a:extLst>
          </p:cNvPr>
          <p:cNvSpPr txBox="1"/>
          <p:nvPr/>
        </p:nvSpPr>
        <p:spPr>
          <a:xfrm>
            <a:off x="71093" y="1930961"/>
            <a:ext cx="11316749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OS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/>
              <a:t>Windows 10 Pro / Ubuntu 22.04 LTS</a:t>
            </a:r>
          </a:p>
          <a:p>
            <a:pPr marL="285750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Language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/>
              <a:t>Kotlin</a:t>
            </a:r>
            <a:r>
              <a:rPr lang="ko-KR" altLang="en-US" b="1" dirty="0"/>
              <a:t> </a:t>
            </a:r>
            <a:r>
              <a:rPr lang="en-US" altLang="ko-KR" b="1" dirty="0"/>
              <a:t>/</a:t>
            </a:r>
            <a:r>
              <a:rPr lang="ko-KR" altLang="en-US" b="1" dirty="0"/>
              <a:t> </a:t>
            </a:r>
            <a:r>
              <a:rPr lang="en-US" altLang="ko-KR" b="1" dirty="0"/>
              <a:t>Python</a:t>
            </a:r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IDE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/>
              <a:t>Android Studio Arctic Fox(2020.3.1.)</a:t>
            </a:r>
          </a:p>
          <a:p>
            <a:pPr marL="742950" lvl="1" indent="-285750">
              <a:buFontTx/>
              <a:buChar char="-"/>
            </a:pPr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Deep Learning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/>
              <a:t>TensorFlow / </a:t>
            </a:r>
            <a:r>
              <a:rPr lang="en-US" altLang="ko-KR" b="1" dirty="0" err="1"/>
              <a:t>Keras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 err="1"/>
              <a:t>DataBase</a:t>
            </a:r>
            <a:endParaRPr lang="en-US" altLang="ko-KR" b="1" dirty="0"/>
          </a:p>
          <a:p>
            <a:pPr marL="742950" lvl="1" indent="-285750">
              <a:buFontTx/>
              <a:buChar char="-"/>
            </a:pPr>
            <a:r>
              <a:rPr lang="en-US" altLang="ko-KR" b="1" dirty="0"/>
              <a:t>MySQL</a:t>
            </a:r>
          </a:p>
          <a:p>
            <a:endParaRPr lang="en-US" altLang="ko-KR" b="1" dirty="0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 b="1" dirty="0"/>
              <a:t>Cloud Server</a:t>
            </a:r>
          </a:p>
          <a:p>
            <a:pPr marL="742950" lvl="1" indent="-285750">
              <a:buFontTx/>
              <a:buChar char="-"/>
            </a:pPr>
            <a:r>
              <a:rPr lang="en-US" altLang="ko-KR" b="1" dirty="0"/>
              <a:t>AWS EC2</a:t>
            </a:r>
          </a:p>
        </p:txBody>
      </p:sp>
    </p:spTree>
    <p:extLst>
      <p:ext uri="{BB962C8B-B14F-4D97-AF65-F5344CB8AC3E}">
        <p14:creationId xmlns:p14="http://schemas.microsoft.com/office/powerpoint/2010/main" val="52431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2070133-B364-4648-B5B7-60879ABB5B30}"/>
              </a:ext>
            </a:extLst>
          </p:cNvPr>
          <p:cNvSpPr/>
          <p:nvPr/>
        </p:nvSpPr>
        <p:spPr>
          <a:xfrm>
            <a:off x="0" y="0"/>
            <a:ext cx="12192000" cy="1772915"/>
          </a:xfrm>
          <a:prstGeom prst="rect">
            <a:avLst/>
          </a:prstGeom>
          <a:gradFill>
            <a:gsLst>
              <a:gs pos="0">
                <a:schemeClr val="tx1">
                  <a:lumMod val="75000"/>
                  <a:lumOff val="25000"/>
                </a:schemeClr>
              </a:gs>
              <a:gs pos="54000">
                <a:schemeClr val="tx1">
                  <a:lumMod val="85000"/>
                  <a:lumOff val="15000"/>
                </a:schemeClr>
              </a:gs>
            </a:gsLst>
            <a:path path="circle">
              <a:fillToRect l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6E9738-F6F0-4607-9DD9-40CC81694A89}"/>
              </a:ext>
            </a:extLst>
          </p:cNvPr>
          <p:cNvSpPr txBox="1"/>
          <p:nvPr/>
        </p:nvSpPr>
        <p:spPr>
          <a:xfrm>
            <a:off x="792854" y="476547"/>
            <a:ext cx="8790983" cy="646193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4. </a:t>
            </a:r>
            <a:r>
              <a:rPr lang="ko-KR" altLang="en-US" sz="4000" spc="-3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Bold" panose="020B0800000000000000" pitchFamily="50" charset="-127"/>
                <a:ea typeface="SpoqaHanSans-Bold" panose="020B0800000000000000" pitchFamily="50" charset="-127"/>
              </a:rPr>
              <a:t>개발 모듈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BD79B74-BBF0-437B-BB3F-5FD8FF4AFB0E}"/>
              </a:ext>
            </a:extLst>
          </p:cNvPr>
          <p:cNvSpPr txBox="1"/>
          <p:nvPr/>
        </p:nvSpPr>
        <p:spPr>
          <a:xfrm>
            <a:off x="792854" y="1148873"/>
            <a:ext cx="4936614" cy="323097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ko-KR" altLang="en-US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SpoqaHanSans-Light" panose="020B0300000000000000" pitchFamily="50" charset="-127"/>
                <a:ea typeface="SpoqaHanSans-Light" panose="020B0300000000000000" pitchFamily="50" charset="-127"/>
              </a:rPr>
              <a:t>데이터 셋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E61D7043-2617-491C-A7A7-91DB7BAFDB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C7EF0-9827-4E57-8118-E674A28E12E1}"/>
              </a:ext>
            </a:extLst>
          </p:cNvPr>
          <p:cNvSpPr txBox="1"/>
          <p:nvPr/>
        </p:nvSpPr>
        <p:spPr>
          <a:xfrm>
            <a:off x="-1" y="4904125"/>
            <a:ext cx="121919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얼굴형 분류 데이터 셋을 </a:t>
            </a:r>
            <a:r>
              <a:rPr lang="en-US" altLang="ko-KR" dirty="0"/>
              <a:t>Kaggle </a:t>
            </a:r>
            <a:r>
              <a:rPr lang="ko-KR" altLang="en-US" dirty="0"/>
              <a:t>과 </a:t>
            </a:r>
            <a:r>
              <a:rPr lang="en-US" altLang="ko-KR" dirty="0"/>
              <a:t>Google </a:t>
            </a:r>
            <a:r>
              <a:rPr lang="ko-KR" altLang="en-US" dirty="0"/>
              <a:t>에서 수집하여 준비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최초에는 </a:t>
            </a:r>
            <a:r>
              <a:rPr lang="en-US" altLang="ko-KR" dirty="0"/>
              <a:t>Kaggle </a:t>
            </a:r>
            <a:r>
              <a:rPr lang="ko-KR" altLang="en-US" dirty="0"/>
              <a:t>의 데이터 셋 만을 적용하였으나</a:t>
            </a:r>
            <a:r>
              <a:rPr lang="en-US" altLang="ko-KR" dirty="0"/>
              <a:t>, </a:t>
            </a:r>
            <a:r>
              <a:rPr lang="ko-KR" altLang="en-US" dirty="0"/>
              <a:t>제대로 학습이 되지 않아 </a:t>
            </a:r>
            <a:r>
              <a:rPr lang="en-US" altLang="ko-KR" dirty="0"/>
              <a:t>Google </a:t>
            </a:r>
            <a:r>
              <a:rPr lang="ko-KR" altLang="en-US" dirty="0"/>
              <a:t>에서 데이터 셋을 추가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dirty="0"/>
              <a:t>데이터 셋이 추가 되었음에도 높은 성능을 내지 못함</a:t>
            </a:r>
            <a:r>
              <a:rPr lang="en-US" altLang="ko-KR" dirty="0"/>
              <a:t>. </a:t>
            </a:r>
            <a:r>
              <a:rPr lang="ko-KR" altLang="en-US" dirty="0"/>
              <a:t>얼굴만이 있는 데이터 셋을 사용하는 것이 좋다는 판단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/>
              <a:t>Python </a:t>
            </a:r>
            <a:r>
              <a:rPr lang="en-US" altLang="ko-KR" dirty="0" err="1"/>
              <a:t>dlib</a:t>
            </a:r>
            <a:r>
              <a:rPr lang="en-US" altLang="ko-KR" dirty="0"/>
              <a:t> </a:t>
            </a:r>
            <a:r>
              <a:rPr lang="ko-KR" altLang="en-US" dirty="0"/>
              <a:t>라이브러리를 사용하여 각 이미지에서 얼굴부분만을 추출한 뒤 데이터 셋으로 사용</a:t>
            </a:r>
            <a:endParaRPr lang="en-US" altLang="ko-K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dirty="0" err="1"/>
              <a:t>Tensorflow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en-US" altLang="ko-KR" dirty="0" err="1"/>
              <a:t>ImageDataGenerator</a:t>
            </a:r>
            <a:r>
              <a:rPr lang="en-US" altLang="ko-KR" dirty="0"/>
              <a:t> </a:t>
            </a:r>
            <a:r>
              <a:rPr lang="ko-KR" altLang="en-US" dirty="0"/>
              <a:t>를 사용하여 </a:t>
            </a:r>
            <a:r>
              <a:rPr lang="en-US" altLang="ko-KR" dirty="0"/>
              <a:t>(224 x 224 x 3) </a:t>
            </a:r>
            <a:r>
              <a:rPr lang="ko-KR" altLang="en-US" dirty="0"/>
              <a:t>크기로 </a:t>
            </a:r>
            <a:r>
              <a:rPr lang="en-US" altLang="ko-KR" dirty="0"/>
              <a:t>reshape </a:t>
            </a:r>
            <a:r>
              <a:rPr lang="ko-KR" altLang="en-US" dirty="0"/>
              <a:t>하여 사용</a:t>
            </a:r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8CAFF2-FD2D-437F-BCD5-520B97B8E29E}"/>
              </a:ext>
            </a:extLst>
          </p:cNvPr>
          <p:cNvGrpSpPr/>
          <p:nvPr/>
        </p:nvGrpSpPr>
        <p:grpSpPr>
          <a:xfrm>
            <a:off x="2449679" y="2434767"/>
            <a:ext cx="6753044" cy="2307285"/>
            <a:chOff x="538293" y="1498288"/>
            <a:chExt cx="6484508" cy="2121984"/>
          </a:xfrm>
        </p:grpSpPr>
        <p:pic>
          <p:nvPicPr>
            <p:cNvPr id="12" name="Picture 2" descr="캐글 1위와 풀어보는 머신러닝 입문 트레이닝 Global Expert. | 패스트캠퍼스">
              <a:extLst>
                <a:ext uri="{FF2B5EF4-FFF2-40B4-BE49-F238E27FC236}">
                  <a16:creationId xmlns:a16="http://schemas.microsoft.com/office/drawing/2014/main" id="{67B9291F-ED6F-494B-BD52-2C25E79644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8293" y="1498288"/>
              <a:ext cx="3052195" cy="10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4" descr="구글 포토에 대한 오해? 적절한 사용법 – Lamanus' Archive">
              <a:extLst>
                <a:ext uri="{FF2B5EF4-FFF2-40B4-BE49-F238E27FC236}">
                  <a16:creationId xmlns:a16="http://schemas.microsoft.com/office/drawing/2014/main" id="{51AAF7DF-D237-4B8B-A790-01B0233E7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3309" y="2393489"/>
              <a:ext cx="1635710" cy="12267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Dlib - Wikipedia">
              <a:extLst>
                <a:ext uri="{FF2B5EF4-FFF2-40B4-BE49-F238E27FC236}">
                  <a16:creationId xmlns:a16="http://schemas.microsoft.com/office/drawing/2014/main" id="{DAF32C72-B2B7-411A-B712-3427B83129C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97009" y="1884789"/>
              <a:ext cx="1425792" cy="10173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BAC5EE10-5868-4DD5-B2FD-522B86616119}"/>
              </a:ext>
            </a:extLst>
          </p:cNvPr>
          <p:cNvSpPr txBox="1"/>
          <p:nvPr/>
        </p:nvSpPr>
        <p:spPr>
          <a:xfrm>
            <a:off x="0" y="1813364"/>
            <a:ext cx="42754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Data</a:t>
            </a:r>
            <a:r>
              <a:rPr lang="ko-KR" altLang="en-US" sz="2400" b="1" dirty="0"/>
              <a:t> </a:t>
            </a:r>
            <a:r>
              <a:rPr lang="en-US" altLang="ko-KR" sz="2400" b="1" dirty="0"/>
              <a:t>Set &amp; Pre Processing</a:t>
            </a:r>
          </a:p>
        </p:txBody>
      </p:sp>
    </p:spTree>
    <p:extLst>
      <p:ext uri="{BB962C8B-B14F-4D97-AF65-F5344CB8AC3E}">
        <p14:creationId xmlns:p14="http://schemas.microsoft.com/office/powerpoint/2010/main" val="28449445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808</TotalTime>
  <Words>762</Words>
  <Application>Microsoft Office PowerPoint</Application>
  <PresentationFormat>와이드스크린</PresentationFormat>
  <Paragraphs>154</Paragraphs>
  <Slides>17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HY헤드라인M</vt:lpstr>
      <vt:lpstr>SpoqaHanSans-Bold</vt:lpstr>
      <vt:lpstr>SpoqaHanSans-Light</vt:lpstr>
      <vt:lpstr>맑은 고딕</vt:lpstr>
      <vt:lpstr>휴먼명조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최 영환</dc:creator>
  <cp:lastModifiedBy>최 영환</cp:lastModifiedBy>
  <cp:revision>85</cp:revision>
  <dcterms:created xsi:type="dcterms:W3CDTF">2022-10-29T07:22:58Z</dcterms:created>
  <dcterms:modified xsi:type="dcterms:W3CDTF">2022-11-21T04:26:14Z</dcterms:modified>
</cp:coreProperties>
</file>